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7" r:id="rId9"/>
    <p:sldId id="268" r:id="rId10"/>
    <p:sldId id="270" r:id="rId11"/>
    <p:sldId id="260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83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EED-5CCE-4C52-A668-E749A14660ED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0B81-2988-4F90-A96A-95905C9C5E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EED-5CCE-4C52-A668-E749A14660ED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0B81-2988-4F90-A96A-95905C9C5E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EED-5CCE-4C52-A668-E749A14660ED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0B81-2988-4F90-A96A-95905C9C5E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219200"/>
            <a:ext cx="70866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95400" y="2819400"/>
            <a:ext cx="7086600" cy="33528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ACAB1-17C0-4781-9F2F-23133F4B1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EED-5CCE-4C52-A668-E749A14660ED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0B81-2988-4F90-A96A-95905C9C5E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EED-5CCE-4C52-A668-E749A14660ED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0B81-2988-4F90-A96A-95905C9C5E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EED-5CCE-4C52-A668-E749A14660ED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0B81-2988-4F90-A96A-95905C9C5E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EED-5CCE-4C52-A668-E749A14660ED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0B81-2988-4F90-A96A-95905C9C5E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EED-5CCE-4C52-A668-E749A14660ED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0B81-2988-4F90-A96A-95905C9C5E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EED-5CCE-4C52-A668-E749A14660ED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0B81-2988-4F90-A96A-95905C9C5E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EED-5CCE-4C52-A668-E749A14660ED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0B81-2988-4F90-A96A-95905C9C5E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EED-5CCE-4C52-A668-E749A14660ED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0B81-2988-4F90-A96A-95905C9C5E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F9EED-5CCE-4C52-A668-E749A14660ED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D0B81-2988-4F90-A96A-95905C9C5E8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ICTURE\lt_gearwheels_co_29_powerpoint_templates_title_sl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58785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2656"/>
            <a:ext cx="5508104" cy="1800200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PENELITIAN TINDAKAN KELAS</a:t>
            </a:r>
            <a:endParaRPr lang="id-ID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96952"/>
            <a:ext cx="6400800" cy="1752600"/>
          </a:xfrm>
        </p:spPr>
        <p:txBody>
          <a:bodyPr/>
          <a:lstStyle/>
          <a:p>
            <a:pPr algn="l"/>
            <a:r>
              <a:rPr lang="id-ID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ANA DHAOUD DAROIN</a:t>
            </a:r>
            <a:endParaRPr lang="id-ID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D:\PICTURE\280_examp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</p:spPr>
      </p:pic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C4B9-D546-4FE4-9CAE-E11888B809FB}" type="slidenum">
              <a:rPr lang="en-GB"/>
              <a:pPr/>
              <a:t>10</a:t>
            </a:fld>
            <a:endParaRPr lang="en-GB"/>
          </a:p>
        </p:txBody>
      </p:sp>
      <p:sp>
        <p:nvSpPr>
          <p:cNvPr id="266244" name="Rectangle 4"/>
          <p:cNvSpPr>
            <a:spLocks noRot="1" noChangeArrowheads="1"/>
          </p:cNvSpPr>
          <p:nvPr/>
        </p:nvSpPr>
        <p:spPr bwMode="auto">
          <a:xfrm>
            <a:off x="457200" y="244475"/>
            <a:ext cx="838517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>
                <a:solidFill>
                  <a:schemeClr val="folHlink"/>
                </a:solidFill>
              </a:rPr>
              <a:t>K</a:t>
            </a:r>
            <a:r>
              <a:rPr lang="en-US" sz="4000" b="1">
                <a:solidFill>
                  <a:schemeClr val="folHlink"/>
                </a:solidFill>
              </a:rPr>
              <a:t>egiatan dalam PTK = </a:t>
            </a:r>
            <a:r>
              <a:rPr lang="en-US" sz="4400" b="1">
                <a:solidFill>
                  <a:schemeClr val="folHlink"/>
                </a:solidFill>
              </a:rPr>
              <a:t>S</a:t>
            </a:r>
            <a:r>
              <a:rPr lang="en-US" sz="4000" b="1">
                <a:solidFill>
                  <a:schemeClr val="folHlink"/>
                </a:solidFill>
              </a:rPr>
              <a:t>iklus</a:t>
            </a:r>
            <a:endParaRPr lang="en-GB" sz="4000" b="1">
              <a:solidFill>
                <a:schemeClr val="folHlink"/>
              </a:solidFill>
            </a:endParaRPr>
          </a:p>
        </p:txBody>
      </p:sp>
      <p:graphicFrame>
        <p:nvGraphicFramePr>
          <p:cNvPr id="266245" name="Group 5"/>
          <p:cNvGraphicFramePr>
            <a:graphicFrameLocks noGrp="1"/>
          </p:cNvGraphicFramePr>
          <p:nvPr/>
        </p:nvGraphicFramePr>
        <p:xfrm>
          <a:off x="838200" y="1524000"/>
          <a:ext cx="8007350" cy="4572000"/>
        </p:xfrm>
        <a:graphic>
          <a:graphicData uri="http://schemas.openxmlformats.org/drawingml/2006/table">
            <a:tbl>
              <a:tblPr/>
              <a:tblGrid>
                <a:gridCol w="8007350"/>
              </a:tblGrid>
              <a:tr h="457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251" name="Rectangle 11"/>
          <p:cNvSpPr>
            <a:spLocks noChangeArrowheads="1"/>
          </p:cNvSpPr>
          <p:nvPr/>
        </p:nvSpPr>
        <p:spPr bwMode="auto">
          <a:xfrm>
            <a:off x="0" y="2776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66254" name="Rectangle 14"/>
          <p:cNvSpPr>
            <a:spLocks noChangeArrowheads="1"/>
          </p:cNvSpPr>
          <p:nvPr/>
        </p:nvSpPr>
        <p:spPr bwMode="auto">
          <a:xfrm>
            <a:off x="0" y="2776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66256" name="Rectangle 16"/>
          <p:cNvSpPr>
            <a:spLocks noChangeArrowheads="1"/>
          </p:cNvSpPr>
          <p:nvPr/>
        </p:nvSpPr>
        <p:spPr bwMode="auto">
          <a:xfrm>
            <a:off x="0" y="2776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66258" name="Rectangle 18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66260" name="Rectangle 20"/>
          <p:cNvSpPr>
            <a:spLocks noChangeArrowheads="1"/>
          </p:cNvSpPr>
          <p:nvPr/>
        </p:nvSpPr>
        <p:spPr bwMode="auto">
          <a:xfrm>
            <a:off x="0" y="2686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66262" name="Rectangle 22"/>
          <p:cNvSpPr>
            <a:spLocks noChangeArrowheads="1"/>
          </p:cNvSpPr>
          <p:nvPr/>
        </p:nvSpPr>
        <p:spPr bwMode="auto">
          <a:xfrm>
            <a:off x="0" y="2686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66264" name="Rectangle 24"/>
          <p:cNvSpPr>
            <a:spLocks noChangeArrowheads="1"/>
          </p:cNvSpPr>
          <p:nvPr/>
        </p:nvSpPr>
        <p:spPr bwMode="auto">
          <a:xfrm>
            <a:off x="0" y="2686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66266" name="Rectangle 26"/>
          <p:cNvSpPr>
            <a:spLocks noChangeArrowheads="1"/>
          </p:cNvSpPr>
          <p:nvPr/>
        </p:nvSpPr>
        <p:spPr bwMode="auto">
          <a:xfrm>
            <a:off x="0" y="2686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66268" name="Rectangle 28"/>
          <p:cNvSpPr>
            <a:spLocks noChangeArrowheads="1"/>
          </p:cNvSpPr>
          <p:nvPr/>
        </p:nvSpPr>
        <p:spPr bwMode="auto">
          <a:xfrm>
            <a:off x="0" y="2686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266267" name="Object 27"/>
          <p:cNvGraphicFramePr>
            <a:graphicFrameLocks noChangeAspect="1"/>
          </p:cNvGraphicFramePr>
          <p:nvPr/>
        </p:nvGraphicFramePr>
        <p:xfrm>
          <a:off x="990600" y="2057400"/>
          <a:ext cx="7543800" cy="3505200"/>
        </p:xfrm>
        <a:graphic>
          <a:graphicData uri="http://schemas.openxmlformats.org/presentationml/2006/ole">
            <p:oleObj spid="_x0000_s1026" name="VISIO" r:id="rId4" imgW="4708440" imgH="1977840" progId="">
              <p:embed/>
            </p:oleObj>
          </a:graphicData>
        </a:graphic>
      </p:graphicFrame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PICTURE\bird-day-300x22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3523"/>
            <a:ext cx="9144000" cy="694152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/>
          </a:bodyPr>
          <a:lstStyle/>
          <a:p>
            <a:r>
              <a:rPr lang="id-ID" sz="6600" dirty="0" smtClean="0">
                <a:solidFill>
                  <a:srgbClr val="FF0000"/>
                </a:solidFill>
                <a:latin typeface="Alba" pitchFamily="2" charset="0"/>
              </a:rPr>
              <a:t>TERIMAKASIH</a:t>
            </a:r>
            <a:endParaRPr lang="id-ID" sz="6600" dirty="0">
              <a:solidFill>
                <a:srgbClr val="FF0000"/>
              </a:solidFill>
              <a:latin typeface="Alb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PICTURE\280_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id-ID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PENGERTIAN PTK</a:t>
            </a:r>
            <a:endParaRPr lang="id-ID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8388424" cy="507342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s-CL" dirty="0" err="1" smtClean="0"/>
              <a:t>Penelitian</a:t>
            </a:r>
            <a:r>
              <a:rPr lang="es-CL" dirty="0" smtClean="0"/>
              <a:t> </a:t>
            </a:r>
            <a:r>
              <a:rPr lang="es-CL" dirty="0" err="1" smtClean="0"/>
              <a:t>merupakan</a:t>
            </a:r>
            <a:r>
              <a:rPr lang="es-CL" dirty="0" smtClean="0"/>
              <a:t> </a:t>
            </a:r>
            <a:r>
              <a:rPr lang="es-CL" dirty="0" err="1" smtClean="0"/>
              <a:t>upaya</a:t>
            </a:r>
            <a:r>
              <a:rPr lang="es-CL" dirty="0" smtClean="0"/>
              <a:t> </a:t>
            </a:r>
            <a:r>
              <a:rPr lang="es-CL" dirty="0" err="1" smtClean="0"/>
              <a:t>seseorang</a:t>
            </a:r>
            <a:r>
              <a:rPr lang="es-CL" dirty="0" smtClean="0"/>
              <a:t> yang </a:t>
            </a:r>
            <a:r>
              <a:rPr lang="es-CL" dirty="0" err="1" smtClean="0">
                <a:solidFill>
                  <a:srgbClr val="FF0000"/>
                </a:solidFill>
              </a:rPr>
              <a:t>sistematis</a:t>
            </a:r>
            <a:r>
              <a:rPr lang="es-CL" dirty="0" smtClean="0"/>
              <a:t> dan </a:t>
            </a:r>
            <a:r>
              <a:rPr lang="es-CL" dirty="0" err="1" smtClean="0">
                <a:solidFill>
                  <a:srgbClr val="FF0000"/>
                </a:solidFill>
              </a:rPr>
              <a:t>objektif</a:t>
            </a:r>
            <a:r>
              <a:rPr lang="es-CL" dirty="0" smtClean="0"/>
              <a:t> </a:t>
            </a:r>
            <a:r>
              <a:rPr lang="es-CL" dirty="0" err="1" smtClean="0"/>
              <a:t>untuk</a:t>
            </a:r>
            <a:r>
              <a:rPr lang="es-CL" dirty="0" smtClean="0"/>
              <a:t> </a:t>
            </a:r>
            <a:r>
              <a:rPr lang="es-CL" dirty="0" err="1" smtClean="0"/>
              <a:t>mencari</a:t>
            </a:r>
            <a:r>
              <a:rPr lang="es-CL" dirty="0" smtClean="0"/>
              <a:t> </a:t>
            </a:r>
            <a:r>
              <a:rPr lang="es-CL" dirty="0" err="1" smtClean="0"/>
              <a:t>kebenaran</a:t>
            </a:r>
            <a:r>
              <a:rPr lang="es-CL" dirty="0" smtClean="0"/>
              <a:t> dan </a:t>
            </a:r>
            <a:r>
              <a:rPr lang="es-CL" dirty="0" err="1" smtClean="0"/>
              <a:t>memecahkan</a:t>
            </a:r>
            <a:r>
              <a:rPr lang="es-CL" dirty="0" smtClean="0"/>
              <a:t> </a:t>
            </a:r>
            <a:r>
              <a:rPr lang="es-CL" dirty="0" err="1" smtClean="0"/>
              <a:t>atau</a:t>
            </a:r>
            <a:r>
              <a:rPr lang="es-CL" dirty="0" smtClean="0"/>
              <a:t> </a:t>
            </a:r>
            <a:r>
              <a:rPr lang="es-CL" dirty="0" err="1" smtClean="0"/>
              <a:t>menjawab</a:t>
            </a:r>
            <a:r>
              <a:rPr lang="es-CL" dirty="0" smtClean="0"/>
              <a:t> </a:t>
            </a:r>
            <a:r>
              <a:rPr lang="es-CL" dirty="0" err="1" smtClean="0"/>
              <a:t>suatu</a:t>
            </a:r>
            <a:r>
              <a:rPr lang="es-CL" dirty="0" smtClean="0"/>
              <a:t> </a:t>
            </a:r>
            <a:r>
              <a:rPr lang="es-CL" dirty="0" err="1" smtClean="0"/>
              <a:t>permasalahan</a:t>
            </a:r>
            <a:r>
              <a:rPr lang="es-CL" dirty="0" smtClean="0"/>
              <a:t>. </a:t>
            </a:r>
            <a:endParaRPr lang="id-ID" dirty="0" smtClean="0"/>
          </a:p>
          <a:p>
            <a:pPr>
              <a:lnSpc>
                <a:spcPct val="80000"/>
              </a:lnSpc>
              <a:spcBef>
                <a:spcPct val="40000"/>
              </a:spcBef>
              <a:buNone/>
            </a:pPr>
            <a:endParaRPr lang="en-US" dirty="0" smtClean="0"/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(PTK)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reflektif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oleh</a:t>
            </a:r>
            <a:r>
              <a:rPr lang="en-US" dirty="0" smtClean="0"/>
              <a:t> guru (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memperdalam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memperbaiki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praktek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pembelajaran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PICTURE\280_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KARAKTERISTIK PTK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8460432" cy="5040560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lnSpc>
                <a:spcPct val="90000"/>
              </a:lnSpc>
              <a:spcBef>
                <a:spcPct val="40000"/>
              </a:spcBef>
              <a:buFont typeface="Wingdings" pitchFamily="2" charset="2"/>
              <a:buAutoNum type="arabicPeriod"/>
              <a:defRPr/>
            </a:pP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guru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pPr marL="533400" indent="-533400">
              <a:lnSpc>
                <a:spcPct val="90000"/>
              </a:lnSpc>
              <a:spcBef>
                <a:spcPct val="40000"/>
              </a:spcBef>
              <a:buFont typeface="Wingdings" pitchFamily="2" charset="2"/>
              <a:buAutoNum type="arabicPeriod"/>
              <a:defRPr/>
            </a:pPr>
            <a:r>
              <a:rPr lang="en-US" dirty="0" err="1"/>
              <a:t>Mengumpulkan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refleksi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(</a:t>
            </a:r>
            <a:r>
              <a:rPr lang="en-US" i="1" dirty="0"/>
              <a:t>self-reflective inquiry</a:t>
            </a:r>
            <a:r>
              <a:rPr lang="en-US" dirty="0"/>
              <a:t>).</a:t>
            </a:r>
          </a:p>
          <a:p>
            <a:pPr marL="533400" indent="-533400">
              <a:lnSpc>
                <a:spcPct val="90000"/>
              </a:lnSpc>
              <a:spcBef>
                <a:spcPct val="40000"/>
              </a:spcBef>
              <a:buFont typeface="Wingdings" pitchFamily="2" charset="2"/>
              <a:buAutoNum type="arabicPeriod"/>
              <a:defRPr/>
            </a:pP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fokusnya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guru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.</a:t>
            </a:r>
          </a:p>
          <a:p>
            <a:pPr marL="533400" indent="-533400">
              <a:lnSpc>
                <a:spcPct val="90000"/>
              </a:lnSpc>
              <a:spcBef>
                <a:spcPct val="40000"/>
              </a:spcBef>
              <a:buFont typeface="Wingdings" pitchFamily="2" charset="2"/>
              <a:buAutoNum type="arabicPeriod"/>
              <a:defRPr/>
            </a:pP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bertahap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terus-menerus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yang </a:t>
            </a:r>
            <a:r>
              <a:rPr lang="en-US" dirty="0" err="1"/>
              <a:t>sistematis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ICTURE\280_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778098"/>
          </a:xfrm>
        </p:spPr>
        <p:txBody>
          <a:bodyPr/>
          <a:lstStyle/>
          <a:p>
            <a:r>
              <a:rPr lang="id-ID" dirty="0" smtClean="0"/>
              <a:t>KARAKTERISTIK PTK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9"/>
            <a:ext cx="8291264" cy="5517232"/>
          </a:xfrm>
        </p:spPr>
        <p:txBody>
          <a:bodyPr>
            <a:normAutofit fontScale="40000" lnSpcReduction="20000"/>
          </a:bodyPr>
          <a:lstStyle/>
          <a:p>
            <a:pPr fontAlgn="base">
              <a:buNone/>
            </a:pPr>
            <a:r>
              <a:rPr lang="en-US" sz="6000" b="1" dirty="0"/>
              <a:t>1. </a:t>
            </a:r>
            <a:r>
              <a:rPr lang="en-US" sz="6000" b="1" dirty="0" err="1"/>
              <a:t>Situasional</a:t>
            </a:r>
            <a:endParaRPr lang="en-GB" sz="6000" b="1" dirty="0"/>
          </a:p>
          <a:p>
            <a:pPr fontAlgn="base">
              <a:buNone/>
            </a:pPr>
            <a:r>
              <a:rPr lang="en-US" sz="6000" dirty="0" err="1" smtClean="0"/>
              <a:t>Masalah</a:t>
            </a:r>
            <a:r>
              <a:rPr lang="en-US" sz="6000" dirty="0" smtClean="0"/>
              <a:t> </a:t>
            </a:r>
            <a:r>
              <a:rPr lang="en-US" sz="6000" dirty="0"/>
              <a:t>diagnosis </a:t>
            </a:r>
            <a:r>
              <a:rPr lang="en-US" sz="6000" dirty="0" err="1"/>
              <a:t>dari</a:t>
            </a:r>
            <a:r>
              <a:rPr lang="en-US" sz="6000" dirty="0"/>
              <a:t> </a:t>
            </a:r>
            <a:r>
              <a:rPr lang="en-US" sz="6000" dirty="0" err="1"/>
              <a:t>kelas</a:t>
            </a:r>
            <a:r>
              <a:rPr lang="en-US" sz="6000" dirty="0"/>
              <a:t>;</a:t>
            </a:r>
            <a:endParaRPr lang="id-ID" sz="6000" dirty="0"/>
          </a:p>
          <a:p>
            <a:pPr fontAlgn="base">
              <a:buNone/>
            </a:pPr>
            <a:r>
              <a:rPr lang="en-US" sz="6000" dirty="0" err="1"/>
              <a:t>Pemecahan</a:t>
            </a:r>
            <a:r>
              <a:rPr lang="en-US" sz="6000" dirty="0"/>
              <a:t> </a:t>
            </a:r>
            <a:r>
              <a:rPr lang="en-US" sz="6000" dirty="0" err="1"/>
              <a:t>masalah</a:t>
            </a:r>
            <a:r>
              <a:rPr lang="en-US" sz="6000" dirty="0"/>
              <a:t> </a:t>
            </a:r>
            <a:r>
              <a:rPr lang="en-US" sz="6000" dirty="0" err="1"/>
              <a:t>dilakukan</a:t>
            </a:r>
            <a:r>
              <a:rPr lang="en-US" sz="6000" dirty="0"/>
              <a:t> </a:t>
            </a:r>
            <a:r>
              <a:rPr lang="en-US" sz="6000" dirty="0" err="1"/>
              <a:t>di</a:t>
            </a:r>
            <a:r>
              <a:rPr lang="en-US" sz="6000" dirty="0"/>
              <a:t> </a:t>
            </a:r>
            <a:r>
              <a:rPr lang="en-US" sz="6000" dirty="0" err="1"/>
              <a:t>kelas</a:t>
            </a:r>
            <a:r>
              <a:rPr lang="en-US" sz="6000" dirty="0"/>
              <a:t> yang </a:t>
            </a:r>
            <a:r>
              <a:rPr lang="en-US" sz="6000" dirty="0" err="1"/>
              <a:t>sama</a:t>
            </a:r>
            <a:r>
              <a:rPr lang="en-US" sz="6000" dirty="0" smtClean="0"/>
              <a:t>.</a:t>
            </a:r>
            <a:endParaRPr lang="id-ID" sz="6000" dirty="0" smtClean="0"/>
          </a:p>
          <a:p>
            <a:pPr fontAlgn="base">
              <a:buNone/>
            </a:pPr>
            <a:endParaRPr lang="en-GB" sz="6000" dirty="0"/>
          </a:p>
          <a:p>
            <a:pPr fontAlgn="base">
              <a:buNone/>
            </a:pPr>
            <a:r>
              <a:rPr lang="en-US" sz="6000" b="1" dirty="0"/>
              <a:t>2. </a:t>
            </a:r>
            <a:r>
              <a:rPr lang="en-US" sz="6000" b="1" dirty="0" err="1"/>
              <a:t>Partisipatif</a:t>
            </a:r>
            <a:r>
              <a:rPr lang="en-US" sz="6000" b="1" dirty="0" smtClean="0"/>
              <a:t>:</a:t>
            </a:r>
            <a:endParaRPr lang="en-GB" sz="6000" dirty="0"/>
          </a:p>
          <a:p>
            <a:pPr marL="0" indent="0" fontAlgn="base">
              <a:buNone/>
            </a:pPr>
            <a:r>
              <a:rPr lang="en-US" sz="6000" dirty="0" err="1"/>
              <a:t>Pemecahan</a:t>
            </a:r>
            <a:r>
              <a:rPr lang="en-US" sz="6000" dirty="0"/>
              <a:t> </a:t>
            </a:r>
            <a:r>
              <a:rPr lang="en-US" sz="6000" dirty="0" err="1"/>
              <a:t>masalah</a:t>
            </a:r>
            <a:r>
              <a:rPr lang="en-US" sz="6000" dirty="0"/>
              <a:t> </a:t>
            </a:r>
            <a:r>
              <a:rPr lang="en-US" sz="6000" dirty="0" err="1"/>
              <a:t>dilakukan</a:t>
            </a:r>
            <a:r>
              <a:rPr lang="en-US" sz="6000" dirty="0"/>
              <a:t> </a:t>
            </a:r>
            <a:r>
              <a:rPr lang="en-US" sz="6000" dirty="0" err="1"/>
              <a:t>dengan</a:t>
            </a:r>
            <a:r>
              <a:rPr lang="en-US" sz="6000" dirty="0"/>
              <a:t> </a:t>
            </a:r>
            <a:r>
              <a:rPr lang="en-US" sz="6000" dirty="0" err="1"/>
              <a:t>melibatkan</a:t>
            </a:r>
            <a:r>
              <a:rPr lang="en-US" sz="6000" dirty="0"/>
              <a:t> (</a:t>
            </a:r>
            <a:r>
              <a:rPr lang="en-US" sz="6000" dirty="0" smtClean="0"/>
              <a:t>guru)</a:t>
            </a:r>
            <a:r>
              <a:rPr lang="id-ID" sz="6000" dirty="0" smtClean="0"/>
              <a:t> </a:t>
            </a:r>
            <a:r>
              <a:rPr lang="en-US" sz="6000" dirty="0" err="1" smtClean="0"/>
              <a:t>pemilik</a:t>
            </a:r>
            <a:r>
              <a:rPr lang="en-US" sz="6000" dirty="0" smtClean="0"/>
              <a:t> </a:t>
            </a:r>
            <a:r>
              <a:rPr lang="en-US" sz="6000" dirty="0" err="1"/>
              <a:t>masalah</a:t>
            </a:r>
            <a:r>
              <a:rPr lang="en-US" sz="6000" dirty="0" smtClean="0"/>
              <a:t>.</a:t>
            </a:r>
            <a:endParaRPr lang="id-ID" sz="6000" dirty="0" smtClean="0"/>
          </a:p>
          <a:p>
            <a:pPr marL="0" indent="0" fontAlgn="base">
              <a:buNone/>
            </a:pPr>
            <a:endParaRPr lang="en-GB" sz="6000" dirty="0"/>
          </a:p>
          <a:p>
            <a:pPr fontAlgn="base">
              <a:buNone/>
            </a:pPr>
            <a:r>
              <a:rPr lang="en-US" sz="6000" b="1" dirty="0"/>
              <a:t>3. </a:t>
            </a:r>
            <a:r>
              <a:rPr lang="en-US" sz="6000" b="1" dirty="0" err="1"/>
              <a:t>Evaluatif</a:t>
            </a:r>
            <a:r>
              <a:rPr lang="en-US" sz="6000" b="1" dirty="0"/>
              <a:t>:</a:t>
            </a:r>
            <a:endParaRPr lang="en-GB" sz="6000" b="1" dirty="0"/>
          </a:p>
          <a:p>
            <a:pPr marL="0" indent="0" fontAlgn="base">
              <a:buNone/>
            </a:pPr>
            <a:r>
              <a:rPr lang="en-US" sz="6000" dirty="0" err="1" smtClean="0"/>
              <a:t>Evaluasi</a:t>
            </a:r>
            <a:r>
              <a:rPr lang="en-US" sz="6000" dirty="0" smtClean="0"/>
              <a:t> </a:t>
            </a:r>
            <a:r>
              <a:rPr lang="en-US" sz="6000" dirty="0" err="1"/>
              <a:t>terhadap</a:t>
            </a:r>
            <a:r>
              <a:rPr lang="en-US" sz="6000" dirty="0"/>
              <a:t> </a:t>
            </a:r>
            <a:r>
              <a:rPr lang="en-US" sz="6000" dirty="0" err="1"/>
              <a:t>tindakan</a:t>
            </a:r>
            <a:r>
              <a:rPr lang="en-US" sz="6000" dirty="0"/>
              <a:t> </a:t>
            </a:r>
            <a:r>
              <a:rPr lang="en-US" sz="6000" dirty="0" err="1"/>
              <a:t>perubahan</a:t>
            </a:r>
            <a:r>
              <a:rPr lang="en-US" sz="6000" dirty="0"/>
              <a:t> </a:t>
            </a:r>
            <a:r>
              <a:rPr lang="en-US" sz="6000" dirty="0" err="1"/>
              <a:t>dilakukan</a:t>
            </a:r>
            <a:r>
              <a:rPr lang="en-US" sz="6000" dirty="0"/>
              <a:t> </a:t>
            </a:r>
            <a:r>
              <a:rPr lang="en-US" sz="6000" dirty="0" err="1"/>
              <a:t>terus-menerus</a:t>
            </a:r>
            <a:r>
              <a:rPr lang="en-US" sz="6000" dirty="0"/>
              <a:t> </a:t>
            </a:r>
            <a:r>
              <a:rPr lang="en-US" sz="6000" dirty="0" err="1" smtClean="0"/>
              <a:t>selama</a:t>
            </a:r>
            <a:r>
              <a:rPr lang="id-ID" sz="6000" dirty="0" smtClean="0"/>
              <a:t> </a:t>
            </a:r>
            <a:r>
              <a:rPr lang="en-US" sz="6000" dirty="0" err="1" smtClean="0"/>
              <a:t>tindakan</a:t>
            </a:r>
            <a:r>
              <a:rPr lang="en-US" sz="6000" dirty="0" smtClean="0"/>
              <a:t> </a:t>
            </a:r>
            <a:r>
              <a:rPr lang="en-US" sz="6000" dirty="0" err="1"/>
              <a:t>perubahan</a:t>
            </a:r>
            <a:r>
              <a:rPr lang="en-US" sz="6000" dirty="0" smtClean="0"/>
              <a:t>.</a:t>
            </a:r>
            <a:endParaRPr lang="id-ID" sz="6000" dirty="0" smtClean="0"/>
          </a:p>
          <a:p>
            <a:pPr marL="0" indent="0" fontAlgn="base">
              <a:buNone/>
            </a:pPr>
            <a:endParaRPr lang="en-GB" sz="6000" dirty="0"/>
          </a:p>
          <a:p>
            <a:pPr fontAlgn="base">
              <a:buNone/>
            </a:pPr>
            <a:r>
              <a:rPr lang="en-US" sz="6000" b="1" dirty="0"/>
              <a:t>4. </a:t>
            </a:r>
            <a:r>
              <a:rPr lang="en-US" sz="6000" b="1" dirty="0" err="1"/>
              <a:t>Kooperatif</a:t>
            </a:r>
            <a:r>
              <a:rPr lang="en-US" sz="6000" b="1" dirty="0"/>
              <a:t>/</a:t>
            </a:r>
            <a:r>
              <a:rPr lang="en-US" sz="6000" b="1" dirty="0" err="1"/>
              <a:t>kolaboratif</a:t>
            </a:r>
            <a:r>
              <a:rPr lang="en-US" sz="6000" b="1" dirty="0"/>
              <a:t>:</a:t>
            </a:r>
            <a:endParaRPr lang="en-GB" sz="6000" b="1" dirty="0"/>
          </a:p>
          <a:p>
            <a:pPr marL="0" indent="0" fontAlgn="base">
              <a:buNone/>
            </a:pPr>
            <a:r>
              <a:rPr lang="en-US" sz="6000" dirty="0" err="1" smtClean="0"/>
              <a:t>Pemikiran</a:t>
            </a:r>
            <a:r>
              <a:rPr lang="en-US" sz="6000" dirty="0" smtClean="0"/>
              <a:t> </a:t>
            </a:r>
            <a:r>
              <a:rPr lang="en-US" sz="6000" dirty="0" err="1"/>
              <a:t>dan</a:t>
            </a:r>
            <a:r>
              <a:rPr lang="en-US" sz="6000" dirty="0"/>
              <a:t> </a:t>
            </a:r>
            <a:r>
              <a:rPr lang="en-US" sz="6000" dirty="0" err="1"/>
              <a:t>harapan</a:t>
            </a:r>
            <a:r>
              <a:rPr lang="en-US" sz="6000" dirty="0"/>
              <a:t> </a:t>
            </a:r>
            <a:r>
              <a:rPr lang="en-US" sz="6000" dirty="0" err="1"/>
              <a:t>pihak</a:t>
            </a:r>
            <a:r>
              <a:rPr lang="en-US" sz="6000" dirty="0"/>
              <a:t>(-</a:t>
            </a:r>
            <a:r>
              <a:rPr lang="en-US" sz="6000" dirty="0" err="1"/>
              <a:t>pihak</a:t>
            </a:r>
            <a:r>
              <a:rPr lang="en-US" sz="6000" dirty="0"/>
              <a:t>) yang </a:t>
            </a:r>
            <a:r>
              <a:rPr lang="en-US" sz="6000" dirty="0" err="1"/>
              <a:t>terlibat</a:t>
            </a:r>
            <a:r>
              <a:rPr lang="en-US" sz="6000" dirty="0"/>
              <a:t> </a:t>
            </a:r>
            <a:r>
              <a:rPr lang="en-US" sz="6000" dirty="0" err="1"/>
              <a:t>permasalahan</a:t>
            </a:r>
            <a:r>
              <a:rPr lang="en-US" sz="6000" dirty="0"/>
              <a:t> </a:t>
            </a:r>
            <a:r>
              <a:rPr lang="en-US" sz="6000" dirty="0" err="1"/>
              <a:t>dipadukan</a:t>
            </a:r>
            <a:r>
              <a:rPr lang="en-US" sz="6000" dirty="0"/>
              <a:t>.</a:t>
            </a:r>
            <a:endParaRPr lang="en-GB" sz="6000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ICTURE\280_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</p:spPr>
      </p:pic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16832"/>
            <a:ext cx="7918648" cy="4255368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lang="fi-FI" sz="2400" dirty="0" smtClean="0"/>
              <a:t>Pelaksanaan penelitian tidak boleh mengganggu atau menghambat kegiatan pembelajaran.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lang="fi-FI" sz="2400" dirty="0" smtClean="0"/>
              <a:t>Metodologi yang digunakan harus reliabel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lang="fi-FI" sz="2400" dirty="0" smtClean="0"/>
              <a:t>Permasalahan harus menarik, nyata, tidak menyulitkan, dapat dipecahkan.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lang="fi-FI" sz="2400" dirty="0" smtClean="0"/>
              <a:t>Pengumpulan data tidak mengganggu atau menyita waktu terlalu banyak.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lang="fi-FI" sz="2400" dirty="0" smtClean="0"/>
              <a:t>Metode dan teknik yang digunakan tidak terlalu menyita waktu.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lang="fi-FI" sz="2400" dirty="0" smtClean="0"/>
              <a:t>Harus memperhatikan etika, tatakrama penelitian   dan rambu-rambu pelaksanaan yang berlaku umum.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lang="fi-FI" sz="2400" dirty="0" smtClean="0"/>
              <a:t>Kegiatan penelitian harus merupakan gerakan yang berkelanjutan (</a:t>
            </a:r>
            <a:r>
              <a:rPr lang="fi-FI" sz="2400" i="1" dirty="0" smtClean="0"/>
              <a:t>on-going)</a:t>
            </a:r>
            <a:r>
              <a:rPr lang="fi-FI" sz="2400" dirty="0" smtClean="0"/>
              <a:t>.</a:t>
            </a:r>
            <a:endParaRPr lang="en-US" sz="2400" dirty="0" smtClean="0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title"/>
          </p:nvPr>
        </p:nvSpPr>
        <p:spPr>
          <a:xfrm>
            <a:off x="1691680" y="404664"/>
            <a:ext cx="7086600" cy="1447800"/>
          </a:xfrm>
          <a:noFill/>
        </p:spPr>
        <p:txBody>
          <a:bodyPr/>
          <a:lstStyle/>
          <a:p>
            <a:pPr eaLnBrk="1" hangingPunct="1"/>
            <a:r>
              <a:rPr lang="fi-FI" dirty="0" smtClean="0"/>
              <a:t>Prinsip pelaksanaan Penelitian Tindakan Kelas </a:t>
            </a:r>
            <a:endParaRPr lang="en-US" dirty="0" smtClean="0"/>
          </a:p>
        </p:txBody>
      </p:sp>
      <p:pic>
        <p:nvPicPr>
          <p:cNvPr id="106501" name="Picture 5" descr="Clip_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00200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  <p:bldP spid="1065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ICTURE\280_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</p:spPr>
      </p:pic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i-FI" dirty="0" smtClean="0"/>
              <a:t>Manfaat PTK </a:t>
            </a:r>
            <a:endParaRPr lang="en-US" dirty="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4904"/>
            <a:ext cx="8075240" cy="356125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fi-FI" dirty="0" smtClean="0"/>
              <a:t>Memperbaiki pembelajaran yang dikelolanya, sehingga memunculkan inovasi-inovasi pembelajaran</a:t>
            </a:r>
          </a:p>
          <a:p>
            <a:pPr eaLnBrk="1" hangingPunct="1">
              <a:lnSpc>
                <a:spcPct val="90000"/>
              </a:lnSpc>
            </a:pPr>
            <a:r>
              <a:rPr lang="fi-FI" dirty="0" smtClean="0"/>
              <a:t>Meningkatkan profesionalisme guru, karena mampu menilai dan memperbaiki pembelajaran yang dikelolanya.</a:t>
            </a:r>
          </a:p>
          <a:p>
            <a:pPr eaLnBrk="1" hangingPunct="1">
              <a:lnSpc>
                <a:spcPct val="90000"/>
              </a:lnSpc>
            </a:pPr>
            <a:r>
              <a:rPr lang="fi-FI" dirty="0" smtClean="0"/>
              <a:t>Menumbuhkan rasa percaya diri dan budaya meneliti bagi guru.</a:t>
            </a:r>
            <a:endParaRPr lang="en-US" dirty="0" smtClean="0"/>
          </a:p>
        </p:txBody>
      </p:sp>
      <p:pic>
        <p:nvPicPr>
          <p:cNvPr id="9220" name="Picture 4" descr="Clip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0"/>
            <a:ext cx="3048000" cy="249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ICTURE\280_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838200"/>
            <a:ext cx="7086600" cy="1066800"/>
          </a:xfrm>
        </p:spPr>
        <p:txBody>
          <a:bodyPr/>
          <a:lstStyle/>
          <a:p>
            <a:pPr eaLnBrk="1" hangingPunct="1"/>
            <a:r>
              <a:rPr lang="en-US" sz="3600" dirty="0" err="1" smtClean="0"/>
              <a:t>Perbandingan</a:t>
            </a:r>
            <a:r>
              <a:rPr lang="en-US" sz="3600" dirty="0" smtClean="0"/>
              <a:t> PTK </a:t>
            </a:r>
            <a:r>
              <a:rPr lang="en-US" sz="3600" dirty="0" err="1" smtClean="0"/>
              <a:t>dan</a:t>
            </a:r>
            <a:r>
              <a:rPr lang="en-US" sz="3600" dirty="0" smtClean="0"/>
              <a:t> Non PTK </a:t>
            </a:r>
          </a:p>
        </p:txBody>
      </p:sp>
      <p:graphicFrame>
        <p:nvGraphicFramePr>
          <p:cNvPr id="1272" name="Group 248"/>
          <p:cNvGraphicFramePr>
            <a:graphicFrameLocks noGrp="1"/>
          </p:cNvGraphicFramePr>
          <p:nvPr>
            <p:ph idx="1"/>
          </p:nvPr>
        </p:nvGraphicFramePr>
        <p:xfrm>
          <a:off x="990600" y="1828800"/>
          <a:ext cx="7467600" cy="4119245"/>
        </p:xfrm>
        <a:graphic>
          <a:graphicData uri="http://schemas.openxmlformats.org/drawingml/2006/table">
            <a:tbl>
              <a:tblPr/>
              <a:tblGrid>
                <a:gridCol w="641350"/>
                <a:gridCol w="1492250"/>
                <a:gridCol w="2438400"/>
                <a:gridCol w="2895600"/>
              </a:tblGrid>
              <a:tr h="339725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Aspek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Non PTK (di kelas)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PTK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Sumber Masalah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Masalah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hasil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pengamatan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pihak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lain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induktif-deduktif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Masalah yang dirasakan dan dihadapi peneliti sendiri dalam melaksanakan tugas (Diagnosis)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Tujuan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Menguji hipotesis, membuat generalisasi, mencari explanasi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Melakukan perbaikan, pe- ningkatan dalam  pembe- lajaran untuk menuju peningkatan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Manfaat/ Kegunaan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Tidak langsung dan sifatnya sebagai saran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Langsung dapat dirasakan dan dinikmati oleh kon sumen/subjek penelitian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Teori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Digunakan sebagai dasar perumusan hipo tesis</a:t>
                      </a:r>
                      <a:endParaRPr kumimoji="0" lang="es-C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Digunakan</a:t>
                      </a:r>
                      <a:r>
                        <a:rPr kumimoji="0" 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s-C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sebagai</a:t>
                      </a:r>
                      <a:r>
                        <a:rPr kumimoji="0" 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s-C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dasar</a:t>
                      </a:r>
                      <a:r>
                        <a:rPr kumimoji="0" 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s-C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untuk</a:t>
                      </a:r>
                      <a:r>
                        <a:rPr kumimoji="0" 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s-C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memilih</a:t>
                      </a:r>
                      <a:r>
                        <a:rPr kumimoji="0" 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s-C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aksi</a:t>
                      </a:r>
                      <a:r>
                        <a:rPr kumimoji="0" 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/</a:t>
                      </a:r>
                      <a:r>
                        <a:rPr kumimoji="0" lang="es-C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solusi</a:t>
                      </a:r>
                      <a:r>
                        <a:rPr kumimoji="0" 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s-C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tindakan</a:t>
                      </a:r>
                      <a:r>
                        <a:rPr kumimoji="0" 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s-C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berikutnya</a:t>
                      </a:r>
                      <a:endParaRPr kumimoji="0" lang="es-C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ICTURE\280_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</p:spPr>
      </p:pic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548680"/>
            <a:ext cx="7086600" cy="1066800"/>
          </a:xfrm>
        </p:spPr>
        <p:txBody>
          <a:bodyPr/>
          <a:lstStyle/>
          <a:p>
            <a:pPr eaLnBrk="1" hangingPunct="1"/>
            <a:r>
              <a:rPr lang="en-US" sz="3600" dirty="0" err="1" smtClean="0"/>
              <a:t>Perbandingan</a:t>
            </a:r>
            <a:r>
              <a:rPr lang="en-US" sz="3600" dirty="0" smtClean="0"/>
              <a:t> PTK </a:t>
            </a:r>
            <a:r>
              <a:rPr lang="en-US" sz="3600" dirty="0" err="1" smtClean="0"/>
              <a:t>dan</a:t>
            </a:r>
            <a:r>
              <a:rPr lang="en-US" sz="3600" dirty="0" smtClean="0"/>
              <a:t> Non PTK </a:t>
            </a:r>
          </a:p>
        </p:txBody>
      </p:sp>
      <p:graphicFrame>
        <p:nvGraphicFramePr>
          <p:cNvPr id="101442" name="Group 66"/>
          <p:cNvGraphicFramePr>
            <a:graphicFrameLocks noGrp="1"/>
          </p:cNvGraphicFramePr>
          <p:nvPr>
            <p:ph idx="1"/>
          </p:nvPr>
        </p:nvGraphicFramePr>
        <p:xfrm>
          <a:off x="827584" y="1628800"/>
          <a:ext cx="7696200" cy="4419600"/>
        </p:xfrm>
        <a:graphic>
          <a:graphicData uri="http://schemas.openxmlformats.org/drawingml/2006/table">
            <a:tbl>
              <a:tblPr/>
              <a:tblGrid>
                <a:gridCol w="685800"/>
                <a:gridCol w="1524000"/>
                <a:gridCol w="2713038"/>
                <a:gridCol w="2773362"/>
              </a:tblGrid>
              <a:tr h="339725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Aspek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Non PTK (di kelas)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PTK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Metodologi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Menuntut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paradigma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penelitian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yang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jelas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Langkah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kerja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punya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kecenderungan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linear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Analisis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dilakukan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setelah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data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terkumpul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Bersifat fleksibel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Langkah kerja bersifat siklik dan setiap siklik terdiri tiga tahapan.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Analisis terjadi saat proses setiap siklus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Motivasi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Kebenaran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Tindakan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Sasaran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Sampel representatif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Kasus khusus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Hasil Penelitian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Pengetahuan, prosedur, atau materi teruji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Siswa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belajar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lebih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baik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proses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produk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 descr="D:\PICTURE\280_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086600" cy="1447800"/>
          </a:xfrm>
        </p:spPr>
        <p:txBody>
          <a:bodyPr/>
          <a:lstStyle/>
          <a:p>
            <a:pPr eaLnBrk="1" hangingPunct="1"/>
            <a:r>
              <a:rPr lang="en-US" smtClean="0"/>
              <a:t>Model PTK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76275" y="2057400"/>
            <a:ext cx="3286125" cy="20669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600200" y="1814513"/>
            <a:ext cx="1524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800" i="1">
                <a:latin typeface="Bookman Old Style" pitchFamily="18" charset="0"/>
              </a:rPr>
              <a:t>Acting</a:t>
            </a:r>
          </a:p>
          <a:p>
            <a:pPr algn="ctr"/>
            <a:r>
              <a:rPr lang="en-US" sz="1800">
                <a:latin typeface="Bookman Old Style" pitchFamily="18" charset="0"/>
              </a:rPr>
              <a:t>(Tindakan)</a:t>
            </a:r>
            <a:endParaRPr lang="en-US" sz="1800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0" y="2760663"/>
            <a:ext cx="1905000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800" i="1">
                <a:latin typeface="Bookman Old Style" pitchFamily="18" charset="0"/>
              </a:rPr>
              <a:t>Planning</a:t>
            </a:r>
            <a:r>
              <a:rPr lang="en-US" sz="1800">
                <a:latin typeface="Bookman Old Style" pitchFamily="18" charset="0"/>
              </a:rPr>
              <a:t> </a:t>
            </a:r>
          </a:p>
          <a:p>
            <a:pPr algn="ctr"/>
            <a:r>
              <a:rPr lang="en-US" sz="1800">
                <a:latin typeface="Bookman Old Style" pitchFamily="18" charset="0"/>
              </a:rPr>
              <a:t>(Perencanaan)</a:t>
            </a:r>
            <a:endParaRPr lang="en-US" sz="1800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895600" y="2881313"/>
            <a:ext cx="1974850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800" i="1" dirty="0">
                <a:latin typeface="Bookman Old Style" pitchFamily="18" charset="0"/>
              </a:rPr>
              <a:t>Observing</a:t>
            </a:r>
            <a:r>
              <a:rPr lang="en-US" sz="1800" dirty="0">
                <a:latin typeface="Bookman Old Style" pitchFamily="18" charset="0"/>
              </a:rPr>
              <a:t> </a:t>
            </a:r>
          </a:p>
          <a:p>
            <a:pPr algn="ctr"/>
            <a:r>
              <a:rPr lang="en-US" sz="1800" dirty="0">
                <a:latin typeface="Bookman Old Style" pitchFamily="18" charset="0"/>
              </a:rPr>
              <a:t>(</a:t>
            </a:r>
            <a:r>
              <a:rPr lang="en-US" sz="1800" dirty="0" err="1">
                <a:latin typeface="Bookman Old Style" pitchFamily="18" charset="0"/>
              </a:rPr>
              <a:t>Pengamatan</a:t>
            </a:r>
            <a:r>
              <a:rPr lang="en-US" sz="1800" dirty="0">
                <a:latin typeface="Bookman Old Style" pitchFamily="18" charset="0"/>
              </a:rPr>
              <a:t>)</a:t>
            </a:r>
            <a:endParaRPr lang="en-US" sz="1800" dirty="0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371600" y="3719513"/>
            <a:ext cx="16510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800">
                <a:latin typeface="Bookman Old Style" pitchFamily="18" charset="0"/>
              </a:rPr>
              <a:t>(</a:t>
            </a:r>
            <a:r>
              <a:rPr lang="en-US" sz="1800" i="1">
                <a:latin typeface="Bookman Old Style" pitchFamily="18" charset="0"/>
              </a:rPr>
              <a:t>Reflecting)</a:t>
            </a:r>
          </a:p>
          <a:p>
            <a:pPr algn="ctr"/>
            <a:r>
              <a:rPr lang="en-US" sz="1800">
                <a:latin typeface="Bookman Old Style" pitchFamily="18" charset="0"/>
              </a:rPr>
              <a:t>Refleksi</a:t>
            </a:r>
            <a:endParaRPr lang="en-US" sz="180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638800" y="3352800"/>
            <a:ext cx="2733675" cy="3162300"/>
            <a:chOff x="480" y="1968"/>
            <a:chExt cx="1722" cy="1992"/>
          </a:xfrm>
        </p:grpSpPr>
        <p:sp>
          <p:nvSpPr>
            <p:cNvPr id="12309" name="AutoShape 14"/>
            <p:cNvSpPr>
              <a:spLocks noChangeArrowheads="1"/>
            </p:cNvSpPr>
            <p:nvPr/>
          </p:nvSpPr>
          <p:spPr bwMode="auto">
            <a:xfrm rot="5400000">
              <a:off x="1011" y="3357"/>
              <a:ext cx="936" cy="270"/>
            </a:xfrm>
            <a:prstGeom prst="chevron">
              <a:avLst>
                <a:gd name="adj" fmla="val 86667"/>
              </a:avLst>
            </a:prstGeom>
            <a:solidFill>
              <a:srgbClr val="FF3300">
                <a:alpha val="78038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310" name="AutoShape 15"/>
            <p:cNvSpPr>
              <a:spLocks noChangeArrowheads="1"/>
            </p:cNvSpPr>
            <p:nvPr/>
          </p:nvSpPr>
          <p:spPr bwMode="auto">
            <a:xfrm rot="-5521703">
              <a:off x="518" y="2436"/>
              <a:ext cx="1080" cy="1152"/>
            </a:xfrm>
            <a:prstGeom prst="flowChartMagneticTape">
              <a:avLst/>
            </a:prstGeom>
            <a:solidFill>
              <a:srgbClr val="00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311" name="AutoShape 16"/>
            <p:cNvSpPr>
              <a:spLocks noChangeArrowheads="1"/>
            </p:cNvSpPr>
            <p:nvPr/>
          </p:nvSpPr>
          <p:spPr bwMode="auto">
            <a:xfrm rot="7810754">
              <a:off x="1144" y="3108"/>
              <a:ext cx="432" cy="168"/>
            </a:xfrm>
            <a:prstGeom prst="chevron">
              <a:avLst>
                <a:gd name="adj" fmla="val 64286"/>
              </a:avLst>
            </a:prstGeom>
            <a:solidFill>
              <a:srgbClr val="00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312" name="AutoShape 17"/>
            <p:cNvSpPr>
              <a:spLocks noChangeArrowheads="1"/>
            </p:cNvSpPr>
            <p:nvPr/>
          </p:nvSpPr>
          <p:spPr bwMode="auto">
            <a:xfrm rot="5400000">
              <a:off x="1015" y="2301"/>
              <a:ext cx="936" cy="270"/>
            </a:xfrm>
            <a:prstGeom prst="chevron">
              <a:avLst>
                <a:gd name="adj" fmla="val 86667"/>
              </a:avLst>
            </a:prstGeom>
            <a:gradFill rotWithShape="1">
              <a:gsLst>
                <a:gs pos="0">
                  <a:srgbClr val="FF9900"/>
                </a:gs>
                <a:gs pos="100000">
                  <a:srgbClr val="00FFCC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313" name="AutoShape 18"/>
            <p:cNvSpPr>
              <a:spLocks noChangeArrowheads="1"/>
            </p:cNvSpPr>
            <p:nvPr/>
          </p:nvSpPr>
          <p:spPr bwMode="auto">
            <a:xfrm rot="-8192080">
              <a:off x="640" y="3084"/>
              <a:ext cx="432" cy="168"/>
            </a:xfrm>
            <a:prstGeom prst="chevron">
              <a:avLst>
                <a:gd name="adj" fmla="val 64286"/>
              </a:avLst>
            </a:prstGeom>
            <a:solidFill>
              <a:srgbClr val="00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314" name="AutoShape 19"/>
            <p:cNvSpPr>
              <a:spLocks noChangeArrowheads="1"/>
            </p:cNvSpPr>
            <p:nvPr/>
          </p:nvSpPr>
          <p:spPr bwMode="auto">
            <a:xfrm rot="-1633178">
              <a:off x="700" y="2640"/>
              <a:ext cx="432" cy="168"/>
            </a:xfrm>
            <a:prstGeom prst="chevron">
              <a:avLst>
                <a:gd name="adj" fmla="val 64286"/>
              </a:avLst>
            </a:prstGeom>
            <a:gradFill rotWithShape="1">
              <a:gsLst>
                <a:gs pos="0">
                  <a:srgbClr val="00FFCC"/>
                </a:gs>
                <a:gs pos="100000">
                  <a:srgbClr val="FF3300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315" name="Text Box 20"/>
            <p:cNvSpPr txBox="1">
              <a:spLocks noChangeArrowheads="1"/>
            </p:cNvSpPr>
            <p:nvPr/>
          </p:nvSpPr>
          <p:spPr bwMode="auto">
            <a:xfrm rot="2826854">
              <a:off x="343" y="3302"/>
              <a:ext cx="10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Pengamatan</a:t>
              </a:r>
            </a:p>
          </p:txBody>
        </p:sp>
        <p:sp>
          <p:nvSpPr>
            <p:cNvPr id="12316" name="Text Box 21"/>
            <p:cNvSpPr txBox="1">
              <a:spLocks noChangeArrowheads="1"/>
            </p:cNvSpPr>
            <p:nvPr/>
          </p:nvSpPr>
          <p:spPr bwMode="auto">
            <a:xfrm rot="-2114970">
              <a:off x="480" y="2496"/>
              <a:ext cx="7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Refleksi</a:t>
              </a:r>
            </a:p>
          </p:txBody>
        </p:sp>
        <p:sp>
          <p:nvSpPr>
            <p:cNvPr id="12317" name="Text Box 22"/>
            <p:cNvSpPr txBox="1">
              <a:spLocks noChangeArrowheads="1"/>
            </p:cNvSpPr>
            <p:nvPr/>
          </p:nvSpPr>
          <p:spPr bwMode="auto">
            <a:xfrm rot="-2319588">
              <a:off x="1290" y="2126"/>
              <a:ext cx="91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Rencana yang direvisi</a:t>
              </a:r>
            </a:p>
          </p:txBody>
        </p:sp>
        <p:sp>
          <p:nvSpPr>
            <p:cNvPr id="12318" name="Text Box 23"/>
            <p:cNvSpPr txBox="1">
              <a:spLocks noChangeArrowheads="1"/>
            </p:cNvSpPr>
            <p:nvPr/>
          </p:nvSpPr>
          <p:spPr bwMode="auto">
            <a:xfrm rot="-2114970">
              <a:off x="1125" y="3156"/>
              <a:ext cx="7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Tindakan</a:t>
              </a:r>
            </a:p>
          </p:txBody>
        </p:sp>
        <p:sp>
          <p:nvSpPr>
            <p:cNvPr id="12319" name="Oval 24"/>
            <p:cNvSpPr>
              <a:spLocks noChangeArrowheads="1"/>
            </p:cNvSpPr>
            <p:nvPr/>
          </p:nvSpPr>
          <p:spPr bwMode="auto">
            <a:xfrm>
              <a:off x="913" y="2816"/>
              <a:ext cx="33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638800" y="1524000"/>
            <a:ext cx="2228850" cy="2792413"/>
            <a:chOff x="480" y="816"/>
            <a:chExt cx="1404" cy="1759"/>
          </a:xfrm>
        </p:grpSpPr>
        <p:sp>
          <p:nvSpPr>
            <p:cNvPr id="12299" name="AutoShape 26"/>
            <p:cNvSpPr>
              <a:spLocks noChangeArrowheads="1"/>
            </p:cNvSpPr>
            <p:nvPr/>
          </p:nvSpPr>
          <p:spPr bwMode="auto">
            <a:xfrm rot="-5521703">
              <a:off x="516" y="1284"/>
              <a:ext cx="1080" cy="1152"/>
            </a:xfrm>
            <a:prstGeom prst="flowChartMagneticTap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300" name="AutoShape 27"/>
            <p:cNvSpPr>
              <a:spLocks noChangeArrowheads="1"/>
            </p:cNvSpPr>
            <p:nvPr/>
          </p:nvSpPr>
          <p:spPr bwMode="auto">
            <a:xfrm rot="7810754">
              <a:off x="1142" y="1956"/>
              <a:ext cx="432" cy="168"/>
            </a:xfrm>
            <a:prstGeom prst="chevron">
              <a:avLst>
                <a:gd name="adj" fmla="val 64286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301" name="AutoShape 28"/>
            <p:cNvSpPr>
              <a:spLocks noChangeArrowheads="1"/>
            </p:cNvSpPr>
            <p:nvPr/>
          </p:nvSpPr>
          <p:spPr bwMode="auto">
            <a:xfrm rot="-8192080">
              <a:off x="638" y="1932"/>
              <a:ext cx="432" cy="168"/>
            </a:xfrm>
            <a:prstGeom prst="chevron">
              <a:avLst>
                <a:gd name="adj" fmla="val 64286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302" name="AutoShape 29"/>
            <p:cNvSpPr>
              <a:spLocks noChangeArrowheads="1"/>
            </p:cNvSpPr>
            <p:nvPr/>
          </p:nvSpPr>
          <p:spPr bwMode="auto">
            <a:xfrm rot="-1633178">
              <a:off x="698" y="1488"/>
              <a:ext cx="432" cy="168"/>
            </a:xfrm>
            <a:prstGeom prst="chevron">
              <a:avLst>
                <a:gd name="adj" fmla="val 64286"/>
              </a:avLst>
            </a:prstGeom>
            <a:gradFill rotWithShape="1">
              <a:gsLst>
                <a:gs pos="0">
                  <a:srgbClr val="00FF00"/>
                </a:gs>
                <a:gs pos="100000">
                  <a:srgbClr val="FF3300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303" name="AutoShape 30"/>
            <p:cNvSpPr>
              <a:spLocks noChangeArrowheads="1"/>
            </p:cNvSpPr>
            <p:nvPr/>
          </p:nvSpPr>
          <p:spPr bwMode="auto">
            <a:xfrm rot="5400000">
              <a:off x="1011" y="1149"/>
              <a:ext cx="936" cy="270"/>
            </a:xfrm>
            <a:prstGeom prst="chevron">
              <a:avLst>
                <a:gd name="adj" fmla="val 86667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304" name="Text Box 31"/>
            <p:cNvSpPr txBox="1">
              <a:spLocks noChangeArrowheads="1"/>
            </p:cNvSpPr>
            <p:nvPr/>
          </p:nvSpPr>
          <p:spPr bwMode="auto">
            <a:xfrm rot="2826854">
              <a:off x="373" y="2071"/>
              <a:ext cx="8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 err="1">
                  <a:latin typeface="Arial" charset="0"/>
                </a:rPr>
                <a:t>Pengamatan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12305" name="Text Box 32"/>
            <p:cNvSpPr txBox="1">
              <a:spLocks noChangeArrowheads="1"/>
            </p:cNvSpPr>
            <p:nvPr/>
          </p:nvSpPr>
          <p:spPr bwMode="auto">
            <a:xfrm rot="-2114970">
              <a:off x="487" y="1325"/>
              <a:ext cx="7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Refleksi</a:t>
              </a:r>
            </a:p>
          </p:txBody>
        </p:sp>
        <p:sp>
          <p:nvSpPr>
            <p:cNvPr id="12306" name="Text Box 33"/>
            <p:cNvSpPr txBox="1">
              <a:spLocks noChangeArrowheads="1"/>
            </p:cNvSpPr>
            <p:nvPr/>
          </p:nvSpPr>
          <p:spPr bwMode="auto">
            <a:xfrm rot="-2624733">
              <a:off x="1272" y="1051"/>
              <a:ext cx="6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Rencana</a:t>
              </a:r>
            </a:p>
          </p:txBody>
        </p:sp>
        <p:sp>
          <p:nvSpPr>
            <p:cNvPr id="12307" name="Text Box 34"/>
            <p:cNvSpPr txBox="1">
              <a:spLocks noChangeArrowheads="1"/>
            </p:cNvSpPr>
            <p:nvPr/>
          </p:nvSpPr>
          <p:spPr bwMode="auto">
            <a:xfrm rot="-2114970">
              <a:off x="1132" y="1998"/>
              <a:ext cx="7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Tindakan</a:t>
              </a:r>
            </a:p>
          </p:txBody>
        </p:sp>
        <p:sp>
          <p:nvSpPr>
            <p:cNvPr id="12308" name="Oval 35"/>
            <p:cNvSpPr>
              <a:spLocks noChangeArrowheads="1"/>
            </p:cNvSpPr>
            <p:nvPr/>
          </p:nvSpPr>
          <p:spPr bwMode="auto">
            <a:xfrm>
              <a:off x="920" y="1658"/>
              <a:ext cx="33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pic>
        <p:nvPicPr>
          <p:cNvPr id="12298" name="Picture 36" descr="act_r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800600"/>
            <a:ext cx="166528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4" grpId="0" animBg="1"/>
      <p:bldP spid="24585" grpId="0"/>
      <p:bldP spid="24586" grpId="0"/>
      <p:bldP spid="24587" grpId="0"/>
      <p:bldP spid="2458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511</Words>
  <Application>Microsoft Office PowerPoint</Application>
  <PresentationFormat>On-screen Show (4:3)</PresentationFormat>
  <Paragraphs>102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VISIO</vt:lpstr>
      <vt:lpstr>PENELITIAN TINDAKAN KELAS</vt:lpstr>
      <vt:lpstr>PENGERTIAN PTK</vt:lpstr>
      <vt:lpstr>KARAKTERISTIK PTK</vt:lpstr>
      <vt:lpstr>KARAKTERISTIK PTK</vt:lpstr>
      <vt:lpstr>Prinsip pelaksanaan Penelitian Tindakan Kelas </vt:lpstr>
      <vt:lpstr>Manfaat PTK </vt:lpstr>
      <vt:lpstr>Perbandingan PTK dan Non PTK </vt:lpstr>
      <vt:lpstr>Perbandingan PTK dan Non PTK </vt:lpstr>
      <vt:lpstr>Model PTK</vt:lpstr>
      <vt:lpstr>Slide 10</vt:lpstr>
      <vt:lpstr>TERIMAKASIH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PENELITIAN TINDAKAN KELAS</dc:title>
  <dc:creator>ANNE</dc:creator>
  <cp:lastModifiedBy>ANNE</cp:lastModifiedBy>
  <cp:revision>6</cp:revision>
  <dcterms:created xsi:type="dcterms:W3CDTF">2013-09-24T06:54:16Z</dcterms:created>
  <dcterms:modified xsi:type="dcterms:W3CDTF">2013-09-25T12:42:16Z</dcterms:modified>
</cp:coreProperties>
</file>