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59" r:id="rId7"/>
    <p:sldId id="261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8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C0BC-88EF-4FA7-8B11-6E15A957D787}" type="datetimeFigureOut">
              <a:rPr lang="id-ID" smtClean="0"/>
              <a:pPr/>
              <a:t>19/03/2013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36D1-B7AA-49D8-82E4-2B6B0F653C7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C0BC-88EF-4FA7-8B11-6E15A957D787}" type="datetimeFigureOut">
              <a:rPr lang="id-ID" smtClean="0"/>
              <a:pPr/>
              <a:t>19/03/2013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36D1-B7AA-49D8-82E4-2B6B0F653C7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C0BC-88EF-4FA7-8B11-6E15A957D787}" type="datetimeFigureOut">
              <a:rPr lang="id-ID" smtClean="0"/>
              <a:pPr/>
              <a:t>19/03/2013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36D1-B7AA-49D8-82E4-2B6B0F653C7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C0BC-88EF-4FA7-8B11-6E15A957D787}" type="datetimeFigureOut">
              <a:rPr lang="id-ID" smtClean="0"/>
              <a:pPr/>
              <a:t>19/03/2013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36D1-B7AA-49D8-82E4-2B6B0F653C7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C0BC-88EF-4FA7-8B11-6E15A957D787}" type="datetimeFigureOut">
              <a:rPr lang="id-ID" smtClean="0"/>
              <a:pPr/>
              <a:t>19/03/2013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36D1-B7AA-49D8-82E4-2B6B0F653C7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C0BC-88EF-4FA7-8B11-6E15A957D787}" type="datetimeFigureOut">
              <a:rPr lang="id-ID" smtClean="0"/>
              <a:pPr/>
              <a:t>19/03/2013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36D1-B7AA-49D8-82E4-2B6B0F653C7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C0BC-88EF-4FA7-8B11-6E15A957D787}" type="datetimeFigureOut">
              <a:rPr lang="id-ID" smtClean="0"/>
              <a:pPr/>
              <a:t>19/03/2013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36D1-B7AA-49D8-82E4-2B6B0F653C7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C0BC-88EF-4FA7-8B11-6E15A957D787}" type="datetimeFigureOut">
              <a:rPr lang="id-ID" smtClean="0"/>
              <a:pPr/>
              <a:t>19/03/2013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36D1-B7AA-49D8-82E4-2B6B0F653C7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C0BC-88EF-4FA7-8B11-6E15A957D787}" type="datetimeFigureOut">
              <a:rPr lang="id-ID" smtClean="0"/>
              <a:pPr/>
              <a:t>19/03/2013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36D1-B7AA-49D8-82E4-2B6B0F653C7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C0BC-88EF-4FA7-8B11-6E15A957D787}" type="datetimeFigureOut">
              <a:rPr lang="id-ID" smtClean="0"/>
              <a:pPr/>
              <a:t>19/03/2013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36D1-B7AA-49D8-82E4-2B6B0F653C7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C0BC-88EF-4FA7-8B11-6E15A957D787}" type="datetimeFigureOut">
              <a:rPr lang="id-ID" smtClean="0"/>
              <a:pPr/>
              <a:t>19/03/2013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36D1-B7AA-49D8-82E4-2B6B0F653C7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49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FC0BC-88EF-4FA7-8B11-6E15A957D787}" type="datetimeFigureOut">
              <a:rPr lang="id-ID" smtClean="0"/>
              <a:pPr/>
              <a:t>19/03/2013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D36D1-B7AA-49D8-82E4-2B6B0F653C7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../../../KERJOAN/LAMARAN/MY%20CURRICULUM%20VITAE.rt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E:\IKIP%20PGRI%20BOJONEGORO\NGAJAR2\SEMBARANG%20KALIR\DAFTAR%20NILAI.xlsx" TargetMode="External"/><Relationship Id="rId2" Type="http://schemas.openxmlformats.org/officeDocument/2006/relationships/hyperlink" Target="file:///E:\IKIP%20PGRI%20BOJONEGORO\NGAJAR2\EKONOMI%20INDONESIA\RINCIAN%20MATERI%20PERKULIAHAN%20EKONOMI%20INDONESIA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79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268760"/>
            <a:ext cx="6528726" cy="46085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7772400" cy="576064"/>
          </a:xfrm>
        </p:spPr>
        <p:txBody>
          <a:bodyPr>
            <a:noAutofit/>
          </a:bodyPr>
          <a:lstStyle/>
          <a:p>
            <a:r>
              <a:rPr lang="id-ID" sz="4000" b="1" dirty="0" smtClean="0"/>
              <a:t>EKONOMI INDONESIA</a:t>
            </a:r>
            <a:br>
              <a:rPr lang="id-ID" sz="4000" b="1" dirty="0" smtClean="0"/>
            </a:br>
            <a:r>
              <a:rPr lang="id-ID" sz="4000" b="1" dirty="0" smtClean="0"/>
              <a:t>(MKK 220)</a:t>
            </a:r>
            <a:endParaRPr lang="id-ID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5849888"/>
            <a:ext cx="6400800" cy="1008112"/>
          </a:xfrm>
        </p:spPr>
        <p:txBody>
          <a:bodyPr>
            <a:normAutofit/>
          </a:bodyPr>
          <a:lstStyle/>
          <a:p>
            <a:r>
              <a:rPr lang="id-ID" sz="3600" dirty="0">
                <a:solidFill>
                  <a:schemeClr val="tx1"/>
                </a:solidFill>
                <a:hlinkClick r:id="rId3" action="ppaction://hlinkfile"/>
              </a:rPr>
              <a:t>ANA DHAOUD </a:t>
            </a:r>
            <a:r>
              <a:rPr lang="id-ID" sz="3600" dirty="0" smtClean="0">
                <a:solidFill>
                  <a:schemeClr val="tx1"/>
                </a:solidFill>
                <a:hlinkClick r:id="rId3" action="ppaction://hlinkfile"/>
              </a:rPr>
              <a:t>DAROIN</a:t>
            </a:r>
            <a:endParaRPr lang="id-ID" sz="3600" dirty="0">
              <a:solidFill>
                <a:schemeClr val="tx1"/>
              </a:solidFill>
            </a:endParaRPr>
          </a:p>
          <a:p>
            <a:endParaRPr lang="id-ID" sz="36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DESKRIPSI MATAKULIAH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3600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400" b="1" dirty="0"/>
              <a:t>Mata kuliah Perekonomian Indonesia membahas beberapa aspek </a:t>
            </a:r>
            <a:r>
              <a:rPr lang="id-ID" sz="2400" b="1" dirty="0" smtClean="0"/>
              <a:t>terpenting perkembangan </a:t>
            </a:r>
            <a:r>
              <a:rPr lang="id-ID" sz="2400" b="1" dirty="0"/>
              <a:t>makro ekonomi Indonesia. Pembahasannya didasarkan </a:t>
            </a:r>
            <a:r>
              <a:rPr lang="id-ID" sz="2400" b="1" dirty="0" smtClean="0"/>
              <a:t>pada data </a:t>
            </a:r>
            <a:r>
              <a:rPr lang="id-ID" sz="2400" b="1" dirty="0"/>
              <a:t>dan perkembangan variabel makro ekonomi Indonesia paling </a:t>
            </a:r>
            <a:r>
              <a:rPr lang="id-ID" sz="2400" b="1" dirty="0" smtClean="0"/>
              <a:t>mutakhir,yang </a:t>
            </a:r>
            <a:r>
              <a:rPr lang="id-ID" sz="2400" b="1" dirty="0"/>
              <a:t>meliputi </a:t>
            </a:r>
            <a:r>
              <a:rPr lang="id-ID" sz="2400" b="1" dirty="0" smtClean="0"/>
              <a:t>:</a:t>
            </a:r>
          </a:p>
          <a:p>
            <a:pPr marL="355600" indent="-355600">
              <a:buFont typeface="Wingdings" pitchFamily="2" charset="2"/>
              <a:buChar char="§"/>
            </a:pPr>
            <a:r>
              <a:rPr lang="id-ID" sz="1600" b="1" dirty="0" smtClean="0"/>
              <a:t>Sejarah </a:t>
            </a:r>
            <a:r>
              <a:rPr lang="id-ID" sz="1600" b="1" dirty="0"/>
              <a:t>perkembangan </a:t>
            </a:r>
            <a:r>
              <a:rPr lang="id-ID" sz="1600" b="1" dirty="0" smtClean="0"/>
              <a:t>perekonomian 		 </a:t>
            </a:r>
            <a:r>
              <a:rPr lang="id-ID" sz="800" b="1" dirty="0" smtClean="0">
                <a:sym typeface="Wingdings"/>
              </a:rPr>
              <a:t>   </a:t>
            </a:r>
            <a:r>
              <a:rPr lang="id-ID" sz="900" b="1" dirty="0" smtClean="0">
                <a:sym typeface="Wingdings"/>
              </a:rPr>
              <a:t> </a:t>
            </a:r>
            <a:r>
              <a:rPr lang="id-ID" sz="1600" b="1" dirty="0" smtClean="0"/>
              <a:t>Sistem perekonomian</a:t>
            </a:r>
          </a:p>
          <a:p>
            <a:pPr marL="355600" indent="-355600">
              <a:buFont typeface="Wingdings" pitchFamily="2" charset="2"/>
              <a:buChar char="§"/>
            </a:pPr>
            <a:r>
              <a:rPr lang="id-ID" sz="1600" b="1" dirty="0" smtClean="0"/>
              <a:t>Pendapatan nasional			</a:t>
            </a:r>
            <a:r>
              <a:rPr lang="id-ID" sz="800" b="1" dirty="0" smtClean="0">
                <a:sym typeface="Wingdings"/>
              </a:rPr>
              <a:t>    </a:t>
            </a:r>
            <a:r>
              <a:rPr lang="id-ID" sz="1600" b="1" dirty="0" smtClean="0"/>
              <a:t>Pertumbuhan ekonomi</a:t>
            </a:r>
          </a:p>
          <a:p>
            <a:pPr marL="355600" indent="-355600">
              <a:buFont typeface="Wingdings" pitchFamily="2" charset="2"/>
              <a:buChar char="§"/>
            </a:pPr>
            <a:r>
              <a:rPr lang="id-ID" sz="1600" b="1" dirty="0" smtClean="0"/>
              <a:t>Struktur ekonomi			</a:t>
            </a:r>
            <a:r>
              <a:rPr lang="id-ID" sz="1600" b="1" dirty="0" smtClean="0">
                <a:sym typeface="Wingdings"/>
              </a:rPr>
              <a:t> </a:t>
            </a:r>
            <a:r>
              <a:rPr lang="id-ID" sz="800" b="1" dirty="0" smtClean="0">
                <a:sym typeface="Wingdings"/>
              </a:rPr>
              <a:t>   </a:t>
            </a:r>
            <a:r>
              <a:rPr lang="id-ID" sz="1600" b="1" dirty="0" smtClean="0"/>
              <a:t>Distribusi </a:t>
            </a:r>
            <a:r>
              <a:rPr lang="fi-FI" sz="1600" b="1" dirty="0" smtClean="0"/>
              <a:t>pendapatan </a:t>
            </a:r>
            <a:r>
              <a:rPr lang="fi-FI" sz="1600" b="1" dirty="0"/>
              <a:t>dan </a:t>
            </a:r>
            <a:r>
              <a:rPr lang="fi-FI" sz="1600" b="1" dirty="0" smtClean="0"/>
              <a:t>kemiskinan</a:t>
            </a:r>
            <a:endParaRPr lang="id-ID" sz="1600" b="1" dirty="0" smtClean="0"/>
          </a:p>
          <a:p>
            <a:pPr marL="355600" indent="-355600">
              <a:buFont typeface="Wingdings" pitchFamily="2" charset="2"/>
              <a:buChar char="§"/>
            </a:pPr>
            <a:r>
              <a:rPr lang="id-ID" sz="1600" b="1" dirty="0" smtClean="0"/>
              <a:t>Indek </a:t>
            </a:r>
            <a:r>
              <a:rPr lang="id-ID" sz="1600" b="1" dirty="0"/>
              <a:t>pembangunan </a:t>
            </a:r>
            <a:r>
              <a:rPr lang="id-ID" sz="1600" b="1" dirty="0" smtClean="0"/>
              <a:t>manusia		</a:t>
            </a:r>
            <a:r>
              <a:rPr lang="id-ID" sz="800" b="1" dirty="0" smtClean="0">
                <a:sym typeface="Wingdings"/>
              </a:rPr>
              <a:t>     </a:t>
            </a:r>
            <a:r>
              <a:rPr lang="id-ID" sz="1600" b="1" dirty="0" smtClean="0"/>
              <a:t>Investasi</a:t>
            </a:r>
          </a:p>
          <a:p>
            <a:pPr marL="355600" indent="-355600">
              <a:buFont typeface="Wingdings" pitchFamily="2" charset="2"/>
              <a:buChar char="§"/>
            </a:pPr>
            <a:r>
              <a:rPr lang="id-ID" sz="1600" b="1" dirty="0" smtClean="0"/>
              <a:t>Pengeluaran </a:t>
            </a:r>
            <a:r>
              <a:rPr lang="id-ID" sz="1600" b="1" dirty="0"/>
              <a:t>konsumsi masyarakat dan </a:t>
            </a:r>
            <a:r>
              <a:rPr lang="id-ID" sz="1600" b="1" dirty="0" smtClean="0"/>
              <a:t>pemerintah</a:t>
            </a:r>
          </a:p>
          <a:p>
            <a:pPr marL="355600" indent="-355600">
              <a:buFont typeface="Wingdings" pitchFamily="2" charset="2"/>
              <a:buChar char="§"/>
            </a:pPr>
            <a:r>
              <a:rPr lang="id-ID" sz="1600" b="1" dirty="0" smtClean="0"/>
              <a:t>Perdagangan </a:t>
            </a:r>
            <a:r>
              <a:rPr lang="id-ID" sz="1600" b="1" dirty="0"/>
              <a:t>luar </a:t>
            </a:r>
            <a:r>
              <a:rPr lang="id-ID" sz="1600" b="1" dirty="0" smtClean="0"/>
              <a:t>negeri dan </a:t>
            </a:r>
            <a:r>
              <a:rPr lang="id-ID" sz="1600" b="1" dirty="0"/>
              <a:t>neraca </a:t>
            </a:r>
            <a:r>
              <a:rPr lang="id-ID" sz="1600" b="1" dirty="0" smtClean="0"/>
              <a:t>pembayaran</a:t>
            </a:r>
          </a:p>
          <a:p>
            <a:pPr marL="355600" indent="-355600">
              <a:buFont typeface="Wingdings" pitchFamily="2" charset="2"/>
              <a:buChar char="§"/>
            </a:pPr>
            <a:r>
              <a:rPr lang="id-ID" sz="1600" b="1" dirty="0" smtClean="0"/>
              <a:t>Arus </a:t>
            </a:r>
            <a:r>
              <a:rPr lang="id-ID" sz="1600" b="1" dirty="0"/>
              <a:t>modal asing dan utang luar </a:t>
            </a:r>
            <a:r>
              <a:rPr lang="id-ID" sz="1600" b="1" dirty="0" smtClean="0"/>
              <a:t>negeri</a:t>
            </a:r>
          </a:p>
          <a:p>
            <a:pPr marL="355600" indent="-355600">
              <a:buFont typeface="Wingdings" pitchFamily="2" charset="2"/>
              <a:buChar char="§"/>
            </a:pPr>
            <a:r>
              <a:rPr lang="id-ID" sz="1600" b="1" dirty="0" smtClean="0"/>
              <a:t>Perkembangan sektor </a:t>
            </a:r>
            <a:r>
              <a:rPr lang="id-ID" sz="1600" b="1" dirty="0"/>
              <a:t>industri dan </a:t>
            </a:r>
            <a:r>
              <a:rPr lang="id-ID" sz="1600" b="1" dirty="0" smtClean="0"/>
              <a:t>pertanian</a:t>
            </a:r>
          </a:p>
          <a:p>
            <a:pPr marL="355600" indent="-355600">
              <a:buFont typeface="Wingdings" pitchFamily="2" charset="2"/>
              <a:buChar char="§"/>
            </a:pPr>
            <a:r>
              <a:rPr lang="id-ID" sz="1600" b="1" dirty="0" smtClean="0"/>
              <a:t>Perkembangan </a:t>
            </a:r>
            <a:r>
              <a:rPr lang="id-ID" sz="1600" b="1" dirty="0"/>
              <a:t>usaha kecil dan </a:t>
            </a:r>
            <a:r>
              <a:rPr lang="id-ID" sz="1600" b="1" dirty="0" smtClean="0"/>
              <a:t>koperasi</a:t>
            </a:r>
          </a:p>
          <a:p>
            <a:pPr marL="355600" indent="-355600">
              <a:buFont typeface="Wingdings" pitchFamily="2" charset="2"/>
              <a:buChar char="§"/>
            </a:pPr>
            <a:r>
              <a:rPr lang="id-ID" sz="1600" b="1" dirty="0" smtClean="0"/>
              <a:t>Demokrasi </a:t>
            </a:r>
            <a:r>
              <a:rPr lang="id-ID" sz="1600" b="1" dirty="0"/>
              <a:t>ekonomi dan globalisasi </a:t>
            </a:r>
            <a:r>
              <a:rPr lang="id-ID" sz="1600" b="1" dirty="0" smtClean="0"/>
              <a:t>ekonomi</a:t>
            </a:r>
          </a:p>
          <a:p>
            <a:pPr marL="355600" indent="-355600">
              <a:buFont typeface="Wingdings" pitchFamily="2" charset="2"/>
              <a:buChar char="§"/>
            </a:pPr>
            <a:r>
              <a:rPr lang="id-ID" sz="1600" b="1" dirty="0" smtClean="0"/>
              <a:t>K</a:t>
            </a:r>
            <a:r>
              <a:rPr lang="fi-FI" sz="1600" b="1" dirty="0" smtClean="0"/>
              <a:t>ependudukan dan ketenagakerjaan serta</a:t>
            </a:r>
            <a:r>
              <a:rPr lang="id-ID" sz="1600" b="1" dirty="0" smtClean="0"/>
              <a:t> kesempatan kerja dan pengangguran</a:t>
            </a:r>
          </a:p>
          <a:p>
            <a:pPr marL="355600" indent="-355600">
              <a:buFont typeface="Wingdings" pitchFamily="2" charset="2"/>
              <a:buChar char="§"/>
            </a:pPr>
            <a:endParaRPr lang="id-ID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1124744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/>
              <a:t>DESKRIPSI MATA KULIAH</a:t>
            </a:r>
            <a:endParaRPr lang="id-ID" sz="3200" b="1" dirty="0"/>
          </a:p>
        </p:txBody>
      </p:sp>
      <p:pic>
        <p:nvPicPr>
          <p:cNvPr id="7" name="Picture 6" descr="ekonomi-indonesia-dinilai-masih-koko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196752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5328592" cy="1143000"/>
          </a:xfrm>
        </p:spPr>
        <p:txBody>
          <a:bodyPr/>
          <a:lstStyle/>
          <a:p>
            <a:r>
              <a:rPr lang="id-ID" dirty="0" smtClean="0"/>
              <a:t>TUJUAN MATAKULIAH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7632848" cy="1944216"/>
          </a:xfrm>
          <a:solidFill>
            <a:schemeClr val="accent1"/>
          </a:solidFill>
          <a:ln w="2540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d-ID" dirty="0" smtClean="0"/>
              <a:t>	Setelah </a:t>
            </a:r>
            <a:r>
              <a:rPr lang="id-ID" dirty="0"/>
              <a:t>mengikuti perkuliahan ini mahasiswa diharapkan mampu </a:t>
            </a:r>
            <a:r>
              <a:rPr lang="id-ID" dirty="0" smtClean="0"/>
              <a:t>menjelaskan </a:t>
            </a:r>
            <a:r>
              <a:rPr lang="nn-NO" dirty="0" smtClean="0"/>
              <a:t>aspek-aspek </a:t>
            </a:r>
            <a:r>
              <a:rPr lang="nn-NO" dirty="0"/>
              <a:t>terpenting dalam perkembangan makro ekonomi Indonesia</a:t>
            </a:r>
            <a:endParaRPr lang="id-ID" dirty="0"/>
          </a:p>
        </p:txBody>
      </p:sp>
      <p:pic>
        <p:nvPicPr>
          <p:cNvPr id="4" name="Picture 3" descr="Ekonomi-Indonesia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3429000"/>
            <a:ext cx="3923928" cy="3024336"/>
          </a:xfrm>
          <a:prstGeom prst="rect">
            <a:avLst/>
          </a:prstGeom>
          <a:ln w="98425">
            <a:solidFill>
              <a:schemeClr val="tx1"/>
            </a:solidFill>
          </a:ln>
          <a:effectLst>
            <a:innerShdw blurRad="1270000" dist="2540000" dir="21540000">
              <a:schemeClr val="accent6">
                <a:lumMod val="40000"/>
                <a:lumOff val="60000"/>
                <a:alpha val="50000"/>
              </a:schemeClr>
            </a:innerShdw>
          </a:effectLst>
        </p:spPr>
      </p:pic>
      <p:pic>
        <p:nvPicPr>
          <p:cNvPr id="5" name="Picture 4" descr="keterpurukan-ekonomi3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3910" y="3438662"/>
            <a:ext cx="4499992" cy="2880320"/>
          </a:xfrm>
          <a:prstGeom prst="rect">
            <a:avLst/>
          </a:prstGeom>
          <a:ln w="57150">
            <a:solidFill>
              <a:schemeClr val="tx1"/>
            </a:solidFill>
          </a:ln>
          <a:effectLst>
            <a:innerShdw blurRad="1270000" dist="2540000" dir="21540000">
              <a:schemeClr val="accent6">
                <a:lumMod val="40000"/>
                <a:lumOff val="60000"/>
                <a:alpha val="50000"/>
              </a:schemeClr>
            </a:innerShdw>
          </a:effec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1368152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id-ID" sz="4500" dirty="0" smtClean="0">
                <a:hlinkClick r:id="rId2" action="ppaction://hlinkfile"/>
              </a:rPr>
              <a:t>MATERI</a:t>
            </a:r>
            <a:endParaRPr lang="id-ID" sz="4500" dirty="0" smtClean="0"/>
          </a:p>
          <a:p>
            <a:pPr>
              <a:buFont typeface="Wingdings" pitchFamily="2" charset="2"/>
              <a:buChar char="§"/>
            </a:pPr>
            <a:r>
              <a:rPr lang="id-ID" sz="4500" dirty="0" smtClean="0">
                <a:hlinkClick r:id="rId3" action="ppaction://hlinkfile"/>
              </a:rPr>
              <a:t>NILAI</a:t>
            </a:r>
            <a:endParaRPr lang="id-ID" sz="4500" dirty="0" smtClean="0"/>
          </a:p>
          <a:p>
            <a:pPr>
              <a:buFont typeface="Wingdings" pitchFamily="2" charset="2"/>
              <a:buChar char="§"/>
            </a:pPr>
            <a:r>
              <a:rPr lang="id-ID" sz="5000" b="1" dirty="0" smtClean="0">
                <a:solidFill>
                  <a:schemeClr val="tx2"/>
                </a:solidFill>
              </a:rPr>
              <a:t>METODE (CLASSROOM, OUTDOOR, CASE STUDY INDIVIDUAL/GROUP WORK, LIFE MOTIVATION, REWARD AND PUNISHMENT)</a:t>
            </a:r>
            <a:r>
              <a:rPr lang="id-ID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id-ID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id-ID" dirty="0"/>
          </a:p>
        </p:txBody>
      </p:sp>
      <p:pic>
        <p:nvPicPr>
          <p:cNvPr id="4" name="Picture 3" descr="underground-econom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1988840"/>
            <a:ext cx="6552728" cy="4176464"/>
          </a:xfrm>
          <a:prstGeom prst="rect">
            <a:avLst/>
          </a:prstGeom>
          <a:ln w="104775">
            <a:solidFill>
              <a:schemeClr val="tx1"/>
            </a:solidFill>
          </a:ln>
          <a:effectLst>
            <a:outerShdw blurRad="927100" dist="431800" dir="21540000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algn="l"/>
            <a:r>
              <a:rPr lang="id-ID" dirty="0" smtClean="0"/>
              <a:t>REFERENSI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075240" cy="4248472"/>
          </a:xfrm>
        </p:spPr>
        <p:txBody>
          <a:bodyPr>
            <a:normAutofit fontScale="92500" lnSpcReduction="10000"/>
          </a:bodyPr>
          <a:lstStyle/>
          <a:p>
            <a:r>
              <a:rPr lang="id-ID" dirty="0"/>
              <a:t>Basri, Faisal. (1995). </a:t>
            </a:r>
            <a:r>
              <a:rPr lang="id-ID" i="1" dirty="0"/>
              <a:t>Perekonomian Indonesia Menjelang Abad 21. </a:t>
            </a:r>
            <a:r>
              <a:rPr lang="id-ID" i="1" dirty="0" smtClean="0"/>
              <a:t>Jakarta:</a:t>
            </a:r>
            <a:r>
              <a:rPr lang="id-ID" dirty="0" smtClean="0"/>
              <a:t>Erlangga</a:t>
            </a:r>
            <a:endParaRPr lang="id-ID" dirty="0"/>
          </a:p>
          <a:p>
            <a:r>
              <a:rPr lang="id-ID" dirty="0"/>
              <a:t>Dumairy. (1996). </a:t>
            </a:r>
            <a:r>
              <a:rPr lang="id-ID" i="1" dirty="0"/>
              <a:t>Perekonomian Indonesia. Jakarta: Erlangga</a:t>
            </a:r>
          </a:p>
          <a:p>
            <a:r>
              <a:rPr lang="fi-FI" dirty="0"/>
              <a:t>Suryana. (2004). </a:t>
            </a:r>
            <a:r>
              <a:rPr lang="fi-FI" i="1" dirty="0"/>
              <a:t>Perekonomian Indonesia. Jakarta: Universitas Terbuka</a:t>
            </a:r>
          </a:p>
          <a:p>
            <a:r>
              <a:rPr lang="fi-FI" dirty="0"/>
              <a:t>Tambunan, Tulus T.H. (2001). </a:t>
            </a:r>
            <a:r>
              <a:rPr lang="fi-FI" i="1" dirty="0"/>
              <a:t>Perekonomian Indonesia, Teori dan </a:t>
            </a:r>
            <a:r>
              <a:rPr lang="fi-FI" i="1" dirty="0" smtClean="0"/>
              <a:t>Temuan</a:t>
            </a:r>
            <a:r>
              <a:rPr lang="id-ID" i="1" dirty="0" smtClean="0"/>
              <a:t> Empiris</a:t>
            </a:r>
            <a:r>
              <a:rPr lang="id-ID" i="1" dirty="0"/>
              <a:t>. Jakarta: Ghalia Indonesia</a:t>
            </a:r>
            <a:endParaRPr lang="id-ID" dirty="0"/>
          </a:p>
        </p:txBody>
      </p:sp>
      <p:pic>
        <p:nvPicPr>
          <p:cNvPr id="6" name="Picture 5" descr="ekonomi-indonesia-dinilai-masih-koko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157192"/>
            <a:ext cx="9144000" cy="1700808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54868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ATURAN MAIN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824" y="692696"/>
            <a:ext cx="6156176" cy="5733256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400" dirty="0" err="1" smtClean="0"/>
              <a:t>Kuliah</a:t>
            </a:r>
            <a:r>
              <a:rPr lang="en-US" sz="3400" dirty="0" smtClean="0"/>
              <a:t> </a:t>
            </a:r>
            <a:r>
              <a:rPr lang="en-US" sz="3400" dirty="0" err="1" smtClean="0"/>
              <a:t>dimulai</a:t>
            </a:r>
            <a:r>
              <a:rPr lang="en-US" sz="3400" dirty="0" smtClean="0"/>
              <a:t> jam </a:t>
            </a:r>
            <a:r>
              <a:rPr lang="id-ID" sz="3400" smtClean="0"/>
              <a:t>14</a:t>
            </a:r>
            <a:r>
              <a:rPr lang="id-ID" sz="3400" smtClean="0"/>
              <a:t>.00/10.45</a:t>
            </a:r>
            <a:endParaRPr lang="en-US" sz="3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400" dirty="0" err="1" smtClean="0"/>
              <a:t>Setiap</a:t>
            </a:r>
            <a:r>
              <a:rPr lang="en-US" sz="3400" dirty="0" smtClean="0"/>
              <a:t> </a:t>
            </a:r>
            <a:r>
              <a:rPr lang="en-US" sz="3400" dirty="0" err="1" smtClean="0"/>
              <a:t>mahasiwa</a:t>
            </a:r>
            <a:r>
              <a:rPr lang="en-US" sz="3400" dirty="0" smtClean="0"/>
              <a:t> </a:t>
            </a:r>
            <a:r>
              <a:rPr lang="en-US" sz="3400" dirty="0" err="1" smtClean="0"/>
              <a:t>diberi</a:t>
            </a:r>
            <a:r>
              <a:rPr lang="en-US" sz="3400" dirty="0" smtClean="0"/>
              <a:t> </a:t>
            </a:r>
            <a:r>
              <a:rPr lang="en-US" sz="3400" dirty="0" err="1" smtClean="0"/>
              <a:t>kesempatan</a:t>
            </a:r>
            <a:r>
              <a:rPr lang="en-US" sz="3400" dirty="0" smtClean="0"/>
              <a:t> </a:t>
            </a:r>
            <a:r>
              <a:rPr lang="en-US" sz="3400" dirty="0" err="1" smtClean="0"/>
              <a:t>untuk</a:t>
            </a:r>
            <a:r>
              <a:rPr lang="en-US" sz="3400" dirty="0" smtClean="0"/>
              <a:t> </a:t>
            </a:r>
            <a:r>
              <a:rPr lang="en-US" sz="3400" dirty="0" err="1" smtClean="0"/>
              <a:t>tidak</a:t>
            </a:r>
            <a:r>
              <a:rPr lang="en-US" sz="3400" dirty="0" smtClean="0"/>
              <a:t> </a:t>
            </a:r>
            <a:r>
              <a:rPr lang="en-US" sz="3400" dirty="0" err="1" smtClean="0"/>
              <a:t>mengikuti</a:t>
            </a:r>
            <a:r>
              <a:rPr lang="en-US" sz="3400" dirty="0" smtClean="0"/>
              <a:t> </a:t>
            </a:r>
            <a:r>
              <a:rPr lang="en-US" sz="3400" dirty="0" err="1" smtClean="0"/>
              <a:t>kuliah</a:t>
            </a:r>
            <a:r>
              <a:rPr lang="en-US" sz="3400" dirty="0" smtClean="0"/>
              <a:t> (</a:t>
            </a:r>
            <a:r>
              <a:rPr lang="en-US" sz="3400" dirty="0" err="1" smtClean="0"/>
              <a:t>ijin,sakit</a:t>
            </a:r>
            <a:r>
              <a:rPr lang="en-US" sz="3400" dirty="0" smtClean="0"/>
              <a:t>, alpha) </a:t>
            </a:r>
            <a:r>
              <a:rPr lang="id-ID" sz="3400" dirty="0" smtClean="0"/>
              <a:t>maksimal </a:t>
            </a:r>
            <a:r>
              <a:rPr lang="en-US" sz="3400" dirty="0" err="1" smtClean="0"/>
              <a:t>sebanyak</a:t>
            </a:r>
            <a:r>
              <a:rPr lang="en-US" sz="3400" dirty="0" smtClean="0"/>
              <a:t> 3 kali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400" dirty="0" err="1" smtClean="0"/>
              <a:t>Mahasiswa</a:t>
            </a:r>
            <a:r>
              <a:rPr lang="en-US" sz="3400" dirty="0" smtClean="0"/>
              <a:t> yang </a:t>
            </a:r>
            <a:r>
              <a:rPr lang="en-US" sz="3400" dirty="0" err="1" smtClean="0"/>
              <a:t>tidak</a:t>
            </a:r>
            <a:r>
              <a:rPr lang="en-US" sz="3400" dirty="0" smtClean="0"/>
              <a:t> </a:t>
            </a:r>
            <a:r>
              <a:rPr lang="en-US" sz="3400" dirty="0" err="1" smtClean="0"/>
              <a:t>bisa</a:t>
            </a:r>
            <a:r>
              <a:rPr lang="en-US" sz="3400" dirty="0" smtClean="0"/>
              <a:t> </a:t>
            </a:r>
            <a:r>
              <a:rPr lang="en-US" sz="3400" dirty="0" err="1" smtClean="0"/>
              <a:t>mengikuti</a:t>
            </a:r>
            <a:r>
              <a:rPr lang="en-US" sz="3400" dirty="0" smtClean="0"/>
              <a:t> </a:t>
            </a:r>
            <a:r>
              <a:rPr lang="en-US" sz="3400" dirty="0" err="1" smtClean="0"/>
              <a:t>perkuliahan</a:t>
            </a:r>
            <a:r>
              <a:rPr lang="en-US" sz="3400" dirty="0" smtClean="0"/>
              <a:t> </a:t>
            </a:r>
            <a:r>
              <a:rPr lang="en-US" sz="3400" dirty="0" err="1" smtClean="0"/>
              <a:t>menggunakan</a:t>
            </a:r>
            <a:r>
              <a:rPr lang="en-US" sz="3400" dirty="0" smtClean="0"/>
              <a:t> </a:t>
            </a:r>
            <a:r>
              <a:rPr lang="en-US" sz="3400" dirty="0" err="1" smtClean="0"/>
              <a:t>ijin</a:t>
            </a:r>
            <a:r>
              <a:rPr lang="en-US" sz="3400" dirty="0" smtClean="0"/>
              <a:t> </a:t>
            </a:r>
            <a:r>
              <a:rPr lang="en-US" sz="3400" dirty="0" err="1" smtClean="0"/>
              <a:t>tertulis</a:t>
            </a:r>
            <a:r>
              <a:rPr lang="en-US" sz="3400" dirty="0" smtClean="0"/>
              <a:t>/</a:t>
            </a:r>
            <a:r>
              <a:rPr lang="en-US" sz="3400" dirty="0" err="1" smtClean="0"/>
              <a:t>ijin</a:t>
            </a:r>
            <a:r>
              <a:rPr lang="en-US" sz="3400" dirty="0" smtClean="0"/>
              <a:t> </a:t>
            </a:r>
            <a:r>
              <a:rPr lang="en-US" sz="3400" dirty="0" err="1" smtClean="0"/>
              <a:t>langsung</a:t>
            </a:r>
            <a:r>
              <a:rPr lang="en-US" sz="3400" dirty="0" smtClean="0"/>
              <a:t> </a:t>
            </a:r>
            <a:r>
              <a:rPr lang="en-US" sz="3400" dirty="0" err="1" smtClean="0"/>
              <a:t>ke</a:t>
            </a:r>
            <a:r>
              <a:rPr lang="en-US" sz="3400" dirty="0" smtClean="0"/>
              <a:t> </a:t>
            </a:r>
            <a:r>
              <a:rPr lang="en-US" sz="3400" dirty="0" err="1" smtClean="0"/>
              <a:t>dosen</a:t>
            </a:r>
            <a:endParaRPr lang="en-US" sz="3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400" dirty="0" err="1" smtClean="0"/>
              <a:t>Tugas</a:t>
            </a:r>
            <a:r>
              <a:rPr lang="en-US" sz="3400" dirty="0" smtClean="0"/>
              <a:t> yang </a:t>
            </a:r>
            <a:r>
              <a:rPr lang="en-US" sz="3400" dirty="0" err="1" smtClean="0"/>
              <a:t>diberikan</a:t>
            </a:r>
            <a:r>
              <a:rPr lang="en-US" sz="3400" dirty="0" smtClean="0"/>
              <a:t> </a:t>
            </a:r>
            <a:r>
              <a:rPr lang="en-US" sz="3400" dirty="0" err="1" smtClean="0"/>
              <a:t>meliputi</a:t>
            </a:r>
            <a:r>
              <a:rPr lang="en-US" sz="3400" dirty="0" smtClean="0"/>
              <a:t>:</a:t>
            </a:r>
          </a:p>
          <a:p>
            <a:r>
              <a:rPr lang="en-US" sz="3400" dirty="0" err="1" smtClean="0"/>
              <a:t>tugas</a:t>
            </a:r>
            <a:r>
              <a:rPr lang="en-US" sz="3400" dirty="0" smtClean="0"/>
              <a:t> </a:t>
            </a:r>
            <a:r>
              <a:rPr lang="en-US" sz="3400" dirty="0" err="1" smtClean="0"/>
              <a:t>individu</a:t>
            </a:r>
            <a:endParaRPr lang="en-US" sz="3400" dirty="0" smtClean="0"/>
          </a:p>
          <a:p>
            <a:r>
              <a:rPr lang="en-US" sz="3400" dirty="0" err="1" smtClean="0"/>
              <a:t>Tugas</a:t>
            </a:r>
            <a:r>
              <a:rPr lang="en-US" sz="3400" dirty="0" smtClean="0"/>
              <a:t> </a:t>
            </a:r>
            <a:r>
              <a:rPr lang="en-US" sz="3400" dirty="0" err="1" smtClean="0"/>
              <a:t>presentasi</a:t>
            </a:r>
            <a:endParaRPr lang="en-US" sz="3400" dirty="0" smtClean="0"/>
          </a:p>
          <a:p>
            <a:pPr marL="0" indent="0">
              <a:buNone/>
            </a:pPr>
            <a:r>
              <a:rPr lang="en-US" sz="3400" dirty="0" smtClean="0"/>
              <a:t>5.Evaluasi </a:t>
            </a:r>
            <a:r>
              <a:rPr lang="en-US" sz="3400" dirty="0" err="1" smtClean="0"/>
              <a:t>diberikan</a:t>
            </a:r>
            <a:r>
              <a:rPr lang="en-US" sz="3400" dirty="0" smtClean="0"/>
              <a:t> </a:t>
            </a:r>
            <a:r>
              <a:rPr lang="en-US" sz="3400" dirty="0" err="1" smtClean="0"/>
              <a:t>waktu</a:t>
            </a:r>
            <a:r>
              <a:rPr lang="en-US" sz="3400" dirty="0" smtClean="0"/>
              <a:t> UAS </a:t>
            </a:r>
            <a:r>
              <a:rPr lang="en-US" sz="3400" dirty="0" err="1" smtClean="0"/>
              <a:t>dan</a:t>
            </a:r>
            <a:r>
              <a:rPr lang="en-US" sz="3400" dirty="0" smtClean="0"/>
              <a:t> UTS</a:t>
            </a:r>
          </a:p>
          <a:p>
            <a:pPr marL="0" indent="0">
              <a:buNone/>
            </a:pPr>
            <a:r>
              <a:rPr lang="en-US" sz="3400" dirty="0" smtClean="0"/>
              <a:t>6. </a:t>
            </a:r>
            <a:r>
              <a:rPr lang="en-US" sz="3400" dirty="0" err="1" smtClean="0"/>
              <a:t>Toleransi</a:t>
            </a:r>
            <a:r>
              <a:rPr lang="en-US" sz="3400" dirty="0" smtClean="0"/>
              <a:t> </a:t>
            </a:r>
            <a:r>
              <a:rPr lang="en-US" sz="3400" dirty="0" err="1" smtClean="0"/>
              <a:t>keterlambatan</a:t>
            </a:r>
            <a:r>
              <a:rPr lang="en-US" sz="3400" dirty="0" smtClean="0"/>
              <a:t> </a:t>
            </a:r>
            <a:r>
              <a:rPr lang="en-US" sz="3400" dirty="0" err="1" smtClean="0"/>
              <a:t>adalah</a:t>
            </a:r>
            <a:r>
              <a:rPr lang="en-US" sz="3400" dirty="0" smtClean="0"/>
              <a:t> </a:t>
            </a:r>
            <a:r>
              <a:rPr lang="id-ID" sz="3400" dirty="0" smtClean="0"/>
              <a:t>20</a:t>
            </a:r>
            <a:r>
              <a:rPr lang="en-US" sz="3400" dirty="0" smtClean="0"/>
              <a:t> </a:t>
            </a:r>
            <a:r>
              <a:rPr lang="en-US" sz="3400" dirty="0" err="1" smtClean="0"/>
              <a:t>menit</a:t>
            </a:r>
            <a:endParaRPr lang="en-US" sz="3400" dirty="0" smtClean="0"/>
          </a:p>
          <a:p>
            <a:pPr marL="0" indent="0">
              <a:buNone/>
            </a:pPr>
            <a:r>
              <a:rPr lang="en-US" sz="3400" dirty="0" smtClean="0"/>
              <a:t>7. </a:t>
            </a:r>
            <a:r>
              <a:rPr lang="en-US" sz="3400" dirty="0" err="1" smtClean="0"/>
              <a:t>Mahasiswa</a:t>
            </a:r>
            <a:r>
              <a:rPr lang="en-US" sz="3400" dirty="0" smtClean="0"/>
              <a:t> yang </a:t>
            </a:r>
            <a:r>
              <a:rPr lang="en-US" sz="3400" dirty="0" err="1" smtClean="0"/>
              <a:t>terlambat</a:t>
            </a:r>
            <a:r>
              <a:rPr lang="en-US" sz="3400" dirty="0" smtClean="0"/>
              <a:t> </a:t>
            </a:r>
            <a:r>
              <a:rPr lang="en-US" sz="3400" dirty="0" err="1" smtClean="0"/>
              <a:t>akan</a:t>
            </a:r>
            <a:r>
              <a:rPr lang="en-US" sz="3400" dirty="0" smtClean="0"/>
              <a:t> </a:t>
            </a:r>
            <a:r>
              <a:rPr lang="en-US" sz="3400" dirty="0" err="1" smtClean="0"/>
              <a:t>diberi</a:t>
            </a:r>
            <a:r>
              <a:rPr lang="en-US" sz="3400" dirty="0" smtClean="0"/>
              <a:t> </a:t>
            </a:r>
            <a:r>
              <a:rPr lang="en-US" sz="3400" dirty="0" err="1" smtClean="0"/>
              <a:t>tugas</a:t>
            </a:r>
            <a:r>
              <a:rPr lang="en-US" sz="3400" dirty="0" smtClean="0"/>
              <a:t> </a:t>
            </a:r>
            <a:r>
              <a:rPr lang="en-US" sz="3400" dirty="0" err="1" smtClean="0"/>
              <a:t>individu</a:t>
            </a:r>
            <a:r>
              <a:rPr lang="en-US" sz="3400" dirty="0" smtClean="0"/>
              <a:t> </a:t>
            </a:r>
          </a:p>
          <a:p>
            <a:endParaRPr lang="id-ID" dirty="0"/>
          </a:p>
        </p:txBody>
      </p:sp>
      <p:pic>
        <p:nvPicPr>
          <p:cNvPr id="4" name="Picture 3" descr="pengaruh globalisasi pada perkembangan ekonomi Indones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910" y="1196752"/>
            <a:ext cx="2843808" cy="396044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0"/>
            <a:ext cx="8229600" cy="302433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d-ID" sz="6000" dirty="0" smtClean="0"/>
              <a:t>MATUR SUWUN  </a:t>
            </a:r>
            <a:r>
              <a:rPr lang="id-ID" sz="13800" dirty="0" smtClean="0">
                <a:sym typeface="Wingdings"/>
              </a:rPr>
              <a:t></a:t>
            </a:r>
            <a:endParaRPr lang="id-ID" sz="6000" dirty="0"/>
          </a:p>
        </p:txBody>
      </p:sp>
      <p:pic>
        <p:nvPicPr>
          <p:cNvPr id="6" name="Picture 5" descr="obama-sby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2636912"/>
            <a:ext cx="6343650" cy="3171825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189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EKONOMI INDONESIA (MKK 220)</vt:lpstr>
      <vt:lpstr>DESKRIPSI MATAKULIAH</vt:lpstr>
      <vt:lpstr>TUJUAN MATAKULIAH</vt:lpstr>
      <vt:lpstr>Slide 4</vt:lpstr>
      <vt:lpstr>REFERENSI</vt:lpstr>
      <vt:lpstr>ATURAN MAIN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 INDONESIA (MKK 220)</dc:title>
  <dc:creator>ANNE</dc:creator>
  <cp:lastModifiedBy>ANNE</cp:lastModifiedBy>
  <cp:revision>8</cp:revision>
  <dcterms:created xsi:type="dcterms:W3CDTF">2013-03-11T08:24:44Z</dcterms:created>
  <dcterms:modified xsi:type="dcterms:W3CDTF">2013-03-19T12:58:37Z</dcterms:modified>
</cp:coreProperties>
</file>