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237F-1C45-4E27-8D6E-97C2FD23D1C1}" type="datetimeFigureOut">
              <a:rPr lang="id-ID" smtClean="0"/>
              <a:t>04/06/2013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E07E-9F68-43F4-B52C-8DC57DE3CA2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nament-pp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r>
              <a:rPr lang="id-ID" dirty="0" smtClean="0">
                <a:latin typeface="AngryBirds" pitchFamily="2" charset="0"/>
              </a:rPr>
              <a:t>Pengeluaran pemerintah dan Pengeluaran masyarakat</a:t>
            </a:r>
            <a:endParaRPr lang="id-ID" dirty="0">
              <a:latin typeface="AngryBirds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AngryBirds" pitchFamily="2" charset="0"/>
              </a:rPr>
              <a:t>ANA DHAOUD DAROIN</a:t>
            </a:r>
            <a:endParaRPr lang="id-ID" dirty="0">
              <a:solidFill>
                <a:schemeClr val="tx1"/>
              </a:solidFill>
              <a:latin typeface="AngryBirds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18" y="-77672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Dilain pihak jika tabungan semua orang dalam suatu negara dijumlahkan hasilnya adalah </a:t>
            </a:r>
            <a:r>
              <a:rPr lang="id-ID" dirty="0" smtClean="0">
                <a:solidFill>
                  <a:srgbClr val="FF0000"/>
                </a:solidFill>
              </a:rPr>
              <a:t>tabungan masyarakat negara </a:t>
            </a:r>
            <a:r>
              <a:rPr lang="id-ID" dirty="0" smtClean="0"/>
              <a:t>tersebut.</a:t>
            </a:r>
          </a:p>
          <a:p>
            <a:pPr>
              <a:buNone/>
            </a:pPr>
            <a:r>
              <a:rPr lang="id-ID" dirty="0" smtClean="0"/>
              <a:t>Selanjutnya, tabungan masyarakat bersama-sama dengan tabungan pemerintah membentuk tabungan nasional. Dan tabungan nasional merupakan </a:t>
            </a:r>
            <a:r>
              <a:rPr lang="id-ID" dirty="0" smtClean="0">
                <a:solidFill>
                  <a:srgbClr val="FF0000"/>
                </a:solidFill>
              </a:rPr>
              <a:t>sumber dana investasi.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18" y="-77672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id-ID" dirty="0" smtClean="0"/>
              <a:t>Konsumsi seseorang berbanding lurus dengan pendapatannya. Secara makroagregat pengeluaran konsumsi masyarakat berbanding lurus dengan pendapatan nasional</a:t>
            </a:r>
          </a:p>
          <a:p>
            <a:r>
              <a:rPr lang="id-ID" dirty="0" smtClean="0"/>
              <a:t>Perbandingan besarnya tambahan pengeluaran konsumsi terhadap tambahan pendapatan disebut hasrat marjinal untuk berkonsumsi </a:t>
            </a:r>
            <a:r>
              <a:rPr lang="id-ID" i="1" dirty="0" smtClean="0"/>
              <a:t>(Marginal Propensity to Consume, MPC).</a:t>
            </a:r>
            <a:endParaRPr lang="id-ID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d-ID" dirty="0" smtClean="0"/>
              <a:t>Pada masyarakat yang kehidupan ekonominya relatif belum mapan, biasanya angka MPC mereka relatif besar, sementara angka MPS mereka relatif kecil</a:t>
            </a:r>
          </a:p>
          <a:p>
            <a:r>
              <a:rPr lang="id-ID" dirty="0" smtClean="0"/>
              <a:t>Pola konsumsi masyarakat yang belum mapan biasanya lebih didominasi oleh konsumsi kebutuhan-kebutuhan pokok atau primer. Sedangkan pengeluaran konsumsi masyarakat yang sudah mapan cenderung lebih banyak teralokasikan ke kebutuhan sekunder atau bahkan tersier.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9757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1762191"/>
            <a:ext cx="7290054" cy="1499616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omic Sans MS" panose="030F0702030302020204" pitchFamily="66" charset="0"/>
              </a:rPr>
              <a:t>Any question</a:t>
            </a:r>
            <a:endParaRPr lang="en-US" sz="8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4659" y="869443"/>
            <a:ext cx="2463836" cy="32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785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nament-pp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PENGELUARAN 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PENGELUARAN RUTIN (BELANJA PEMERINTAH, BELANJA PEGAWAI)</a:t>
            </a:r>
          </a:p>
          <a:p>
            <a:r>
              <a:rPr lang="en-US" dirty="0" smtClean="0"/>
              <a:t>2. PENGELUARAN PEMBANGUNAN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42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nament-pp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keynes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8072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Y = C + I +G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Menurut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Keynes,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menghindari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timbulnya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stagnasi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perekonomian,pemerintah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berupaya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meningkatkan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jumlah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pengeluaran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pemerintah</a:t>
            </a:r>
            <a:r>
              <a:rPr lang="en-US" dirty="0">
                <a:solidFill>
                  <a:srgbClr val="FFFF00"/>
                </a:solidFill>
              </a:rPr>
              <a:t> (G)</a:t>
            </a:r>
          </a:p>
          <a:p>
            <a:r>
              <a:rPr lang="en-US" dirty="0">
                <a:solidFill>
                  <a:srgbClr val="FFFF00"/>
                </a:solidFill>
              </a:rPr>
              <a:t>   </a:t>
            </a:r>
            <a:r>
              <a:rPr lang="en-US" dirty="0" err="1" smtClean="0">
                <a:solidFill>
                  <a:srgbClr val="FFFF00"/>
                </a:solidFill>
              </a:rPr>
              <a:t>dengan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tingkat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lebih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tinggi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pendapatan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nasional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sehingga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dapat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mengimbangi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kecendrungan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mengkonsumsi</a:t>
            </a:r>
            <a:r>
              <a:rPr lang="en-US" dirty="0">
                <a:solidFill>
                  <a:srgbClr val="FFFF00"/>
                </a:solidFill>
              </a:rPr>
              <a:t> (C)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perekonomian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34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rnament-ppt-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HUKUM WEGNER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4615" y="2084832"/>
            <a:ext cx="3625910" cy="101812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44793" y="3539644"/>
            <a:ext cx="3614738" cy="10096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GNP </a:t>
            </a:r>
            <a:r>
              <a:rPr lang="en-US" sz="3200" dirty="0" err="1"/>
              <a:t>naik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 G </a:t>
            </a:r>
            <a:r>
              <a:rPr lang="en-US" sz="3200" dirty="0" err="1"/>
              <a:t>ikut</a:t>
            </a:r>
            <a:r>
              <a:rPr lang="en-US" sz="3200" dirty="0"/>
              <a:t> </a:t>
            </a:r>
            <a:r>
              <a:rPr lang="en-US" sz="3200" dirty="0" err="1"/>
              <a:t>naik</a:t>
            </a:r>
            <a:endParaRPr lang="en-US" sz="3200" dirty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85729" y="1423113"/>
            <a:ext cx="3515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menganggap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bebasbertindak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terlepas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lain. </a:t>
            </a:r>
          </a:p>
        </p:txBody>
      </p:sp>
      <p:sp>
        <p:nvSpPr>
          <p:cNvPr id="9" name="Rectangle 8"/>
          <p:cNvSpPr/>
          <p:nvPr/>
        </p:nvSpPr>
        <p:spPr>
          <a:xfrm>
            <a:off x="5085729" y="3232615"/>
            <a:ext cx="31022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persentase</a:t>
            </a:r>
            <a:r>
              <a:rPr lang="en-US" sz="2400" dirty="0"/>
              <a:t> </a:t>
            </a:r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GNP. </a:t>
            </a:r>
          </a:p>
        </p:txBody>
      </p:sp>
      <p:sp>
        <p:nvSpPr>
          <p:cNvPr id="10" name="Striped Right Arrow 9"/>
          <p:cNvSpPr/>
          <p:nvPr/>
        </p:nvSpPr>
        <p:spPr>
          <a:xfrm>
            <a:off x="4382619" y="1896099"/>
            <a:ext cx="672606" cy="970335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>
            <a:off x="4450715" y="3395714"/>
            <a:ext cx="672606" cy="97033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8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6116"/>
            <a:ext cx="7290054" cy="1499616"/>
          </a:xfrm>
        </p:spPr>
        <p:txBody>
          <a:bodyPr/>
          <a:lstStyle/>
          <a:p>
            <a:r>
              <a:rPr lang="en-US" dirty="0" smtClean="0"/>
              <a:t>HUKUM WEGNER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485900"/>
            <a:ext cx="7429499" cy="4823460"/>
          </a:xfrm>
          <a:noFill/>
        </p:spPr>
        <p:txBody>
          <a:bodyPr>
            <a:normAutofit fontScale="92500"/>
          </a:bodyPr>
          <a:lstStyle/>
          <a:p>
            <a:r>
              <a:rPr lang="en-US" sz="3600" dirty="0" smtClean="0"/>
              <a:t>Wagner </a:t>
            </a:r>
            <a:r>
              <a:rPr lang="en-US" sz="3600" dirty="0" err="1"/>
              <a:t>menyatakan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 smtClean="0"/>
              <a:t>perekonomian</a:t>
            </a:r>
            <a:r>
              <a:rPr lang="en-US" sz="3600" dirty="0" smtClean="0"/>
              <a:t>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/>
              <a:t>pendapatan</a:t>
            </a:r>
            <a:r>
              <a:rPr lang="en-US" sz="3600" dirty="0"/>
              <a:t> </a:t>
            </a:r>
            <a:r>
              <a:rPr lang="en-US" sz="3600" dirty="0" err="1"/>
              <a:t>perkapita</a:t>
            </a:r>
            <a:r>
              <a:rPr lang="en-US" sz="3600" dirty="0"/>
              <a:t> </a:t>
            </a:r>
            <a:r>
              <a:rPr lang="en-US" sz="3600" dirty="0" err="1"/>
              <a:t>meningkat</a:t>
            </a:r>
            <a:r>
              <a:rPr lang="en-US" sz="3600" dirty="0"/>
              <a:t>,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relatif</a:t>
            </a:r>
            <a:r>
              <a:rPr lang="en-US" sz="3600" dirty="0"/>
              <a:t> </a:t>
            </a:r>
            <a:r>
              <a:rPr lang="en-US" sz="3600" dirty="0" err="1"/>
              <a:t>pengeluaran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</a:t>
            </a:r>
            <a:r>
              <a:rPr lang="en-US" sz="3600" dirty="0"/>
              <a:t>. </a:t>
            </a:r>
            <a:r>
              <a:rPr lang="en-US" sz="3600" dirty="0" err="1"/>
              <a:t>Terutama</a:t>
            </a:r>
            <a:r>
              <a:rPr lang="en-US" sz="3600" dirty="0"/>
              <a:t> </a:t>
            </a:r>
            <a:r>
              <a:rPr lang="en-US" sz="3600" dirty="0" err="1"/>
              <a:t>disebabkan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mengatur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smtClean="0"/>
              <a:t>yang </a:t>
            </a:r>
            <a:r>
              <a:rPr lang="en-US" sz="3600" dirty="0" err="1" smtClean="0"/>
              <a:t>timbul</a:t>
            </a:r>
            <a:r>
              <a:rPr lang="en-US" sz="3600" dirty="0" smtClean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, </a:t>
            </a:r>
            <a:r>
              <a:rPr lang="en-US" sz="3600" dirty="0" err="1"/>
              <a:t>hukum</a:t>
            </a:r>
            <a:r>
              <a:rPr lang="en-US" sz="3600" dirty="0"/>
              <a:t>, </a:t>
            </a:r>
            <a:r>
              <a:rPr lang="en-US" sz="3600" dirty="0" err="1"/>
              <a:t>pendidikan</a:t>
            </a:r>
            <a:r>
              <a:rPr lang="en-US" sz="3600" dirty="0"/>
              <a:t>, </a:t>
            </a:r>
            <a:r>
              <a:rPr lang="en-US" sz="3600" dirty="0" err="1"/>
              <a:t>rekreasi</a:t>
            </a:r>
            <a:r>
              <a:rPr lang="en-US" sz="3600" dirty="0"/>
              <a:t>, </a:t>
            </a:r>
            <a:r>
              <a:rPr lang="en-US" sz="3600" dirty="0" err="1"/>
              <a:t>kebudayaan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sebagainya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7775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476250"/>
            <a:ext cx="7429499" cy="583311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Wagner,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lima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yangmenyebabkan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selalu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meningkat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Tuntutan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perlindungan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keamanan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pertahanan,b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Kenaikan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masyarakat,c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Urbanisasi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mengiringi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ekonomi,d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demografi,e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Ketidakefisienan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birokrasi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mengiringi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perkembanganpemerintah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industri-industri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danhubungan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rumit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komplekssehingga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kegagalan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eksternalitas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19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TEORI PEACOCK DAN WISEMAN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Peacock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wiseman</a:t>
            </a:r>
            <a:r>
              <a:rPr lang="en-US" sz="2800" dirty="0"/>
              <a:t> </a:t>
            </a:r>
            <a:r>
              <a:rPr lang="en-US" sz="2800" dirty="0" err="1"/>
              <a:t>mengemukakan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yang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senantiasa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 </a:t>
            </a:r>
            <a:r>
              <a:rPr lang="en-US" sz="2800" dirty="0" err="1"/>
              <a:t>memperbesar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suka</a:t>
            </a:r>
            <a:r>
              <a:rPr lang="en-US" sz="2800" dirty="0"/>
              <a:t> </a:t>
            </a:r>
            <a:r>
              <a:rPr lang="en-US" sz="2800" dirty="0" err="1"/>
              <a:t>membayar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dirty="0" err="1"/>
              <a:t>yangsemakin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membiayai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yang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9785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18" y="-7767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372" y="393192"/>
            <a:ext cx="7290054" cy="1499616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peacock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wiseman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03713" y="1977888"/>
            <a:ext cx="1923222" cy="1451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PAJAK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81788" y="3389244"/>
            <a:ext cx="1923222" cy="1451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Limit MASY.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94011" y="1999952"/>
            <a:ext cx="1923222" cy="1451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PENGELUARAN PEMERINTAH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399210" y="1764195"/>
            <a:ext cx="475103" cy="961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7549082" y="1658443"/>
            <a:ext cx="475103" cy="9613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0323" y="1371600"/>
            <a:ext cx="1923222" cy="14511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PEMBANGUNAN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>
            <a:off x="5485051" y="1400027"/>
            <a:ext cx="731876" cy="84482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8945153">
            <a:off x="5524280" y="3419034"/>
            <a:ext cx="882849" cy="115826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6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12260275">
            <a:off x="2341028" y="3517379"/>
            <a:ext cx="882849" cy="115826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6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97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18" y="-7767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Pengeluaran masyarakat (C)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Yd =C</a:t>
            </a:r>
          </a:p>
          <a:p>
            <a:r>
              <a:rPr lang="id-ID" dirty="0" smtClean="0"/>
              <a:t>Y = C+S</a:t>
            </a:r>
          </a:p>
          <a:p>
            <a:r>
              <a:rPr lang="id-ID" dirty="0" smtClean="0"/>
              <a:t>Apabila pengeluaran-pengeluaran konsumsi semua orang dalam suatu negara dijumlahkan, maka hasilnya adalah pengeluaran </a:t>
            </a:r>
            <a:r>
              <a:rPr lang="id-ID" dirty="0" smtClean="0">
                <a:solidFill>
                  <a:srgbClr val="FF0000"/>
                </a:solidFill>
              </a:rPr>
              <a:t>konsumsi masyarakat </a:t>
            </a:r>
            <a:r>
              <a:rPr lang="id-ID" dirty="0" smtClean="0"/>
              <a:t>negara yang bersangkutan.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391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Pengeluaran pemerintah dan Pengeluaran masyarakat</vt:lpstr>
      <vt:lpstr>JENIS PENGELUARAN PEMERINTAH</vt:lpstr>
      <vt:lpstr>Hukum keynes</vt:lpstr>
      <vt:lpstr>HUKUM WEGNER</vt:lpstr>
      <vt:lpstr>HUKUM WEGNER</vt:lpstr>
      <vt:lpstr>Slide 6</vt:lpstr>
      <vt:lpstr>TEORI PEACOCK DAN WISEMAN</vt:lpstr>
      <vt:lpstr>Teori peacock dan wiseman</vt:lpstr>
      <vt:lpstr>Pengeluaran masyarakat (C)</vt:lpstr>
      <vt:lpstr>Slide 10</vt:lpstr>
      <vt:lpstr>Slide 11</vt:lpstr>
      <vt:lpstr>Slide 12</vt:lpstr>
      <vt:lpstr>Any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Pengeluaran pemerintah dan Pengeluaran masyarakat</dc:title>
  <dc:creator>ANNE</dc:creator>
  <cp:lastModifiedBy>ANNE</cp:lastModifiedBy>
  <cp:revision>2</cp:revision>
  <dcterms:created xsi:type="dcterms:W3CDTF">2013-06-04T07:49:28Z</dcterms:created>
  <dcterms:modified xsi:type="dcterms:W3CDTF">2013-06-04T08:14:29Z</dcterms:modified>
</cp:coreProperties>
</file>