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59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241122-5627-4ABE-81CD-177AD3F0A847}" type="datetimeFigureOut">
              <a:rPr lang="id-ID" smtClean="0"/>
              <a:pPr/>
              <a:t>28/05/2013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8D31B3-1389-4D06-8CD2-10825BD244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KEPENDUDUKAN, KETENAGAKERJAAN, KESEMPATAN KERJA DAN</a:t>
            </a:r>
            <a:br>
              <a:rPr lang="id-ID" dirty="0" smtClean="0"/>
            </a:br>
            <a:r>
              <a:rPr lang="id-ID" dirty="0" smtClean="0"/>
              <a:t>PENGANGGURAN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6400800" cy="1752600"/>
          </a:xfrm>
        </p:spPr>
        <p:txBody>
          <a:bodyPr/>
          <a:lstStyle/>
          <a:p>
            <a:r>
              <a:rPr lang="id-ID" dirty="0" smtClean="0"/>
              <a:t>ANA DHAOUD DAROIN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498080" cy="1143000"/>
          </a:xfrm>
        </p:spPr>
        <p:txBody>
          <a:bodyPr/>
          <a:lstStyle/>
          <a:p>
            <a:r>
              <a:rPr lang="id-ID" dirty="0" smtClean="0"/>
              <a:t>TENAGA KERJA (Man power)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322128" cy="5195664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Angkatan kerja (labor force)</a:t>
            </a:r>
          </a:p>
          <a:p>
            <a:pPr marL="596646" indent="-514350">
              <a:buNone/>
            </a:pPr>
            <a:r>
              <a:rPr lang="id-ID" dirty="0" smtClean="0"/>
              <a:t>	tenaga kerja atau penduduk dalam usia kerja, atau mempunyai pekerjaan dan yang mencari pekerjaan.</a:t>
            </a:r>
          </a:p>
          <a:p>
            <a:pPr marL="596646" indent="-514350"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Bukan angkatan kerja</a:t>
            </a:r>
          </a:p>
          <a:p>
            <a:pPr marL="596646" indent="-514350">
              <a:buNone/>
            </a:pPr>
            <a:r>
              <a:rPr lang="id-ID" dirty="0" smtClean="0"/>
              <a:t>tenaga kerja atau penduduk dalam usia kerja yang tidak bekerja, tidak mempunyai pekerjaan dan sedang tidak mencari pekerjaan, yakni orang-orang yang kegiataannya seperi pelajar, ibu rumah tangga,</a:t>
            </a:r>
            <a:endParaRPr lang="id-ID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/>
          <a:lstStyle/>
          <a:p>
            <a:r>
              <a:rPr lang="id-ID" dirty="0" smtClean="0"/>
              <a:t>ANGKATAN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Pekerja</a:t>
            </a:r>
          </a:p>
          <a:p>
            <a:pPr>
              <a:buNone/>
            </a:pPr>
            <a:r>
              <a:rPr lang="id-ID" dirty="0" smtClean="0"/>
              <a:t>orang-orang yang mempunyai pekerjaan, mencakup orang yang mempunyai pekerjaan dan saat disensus atau disurvei memang sedang bekerja, serta orang yang mempunyai pekerjaan tapi sementara tidak bekerja.  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Pengangguran</a:t>
            </a:r>
          </a:p>
          <a:p>
            <a:pPr>
              <a:buNone/>
            </a:pPr>
            <a:r>
              <a:rPr lang="id-ID" dirty="0" smtClean="0"/>
              <a:t>orang yang tidak mempunyai pekerjaan, lengkapnya orang yang tidak bekerja dan (masih atau sedang) mencari pekerjaan.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id-ID" sz="2000" b="1" dirty="0" smtClean="0"/>
              <a:t>HUBUNGAN ANTARA JUMLAH PENDUDUK, ANGKATAN KERJA, KESEMPATAN KERJA DAN PENGANGGURAN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/>
          </a:bodyPr>
          <a:lstStyle/>
          <a:p>
            <a:endParaRPr lang="id-ID" sz="4400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15616" y="1772816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Jmlh Penduduk</a:t>
            </a:r>
            <a:endParaRPr lang="id-ID" sz="2800" dirty="0"/>
          </a:p>
        </p:txBody>
      </p:sp>
      <p:sp>
        <p:nvSpPr>
          <p:cNvPr id="7" name="Rectangle 6"/>
          <p:cNvSpPr/>
          <p:nvPr/>
        </p:nvSpPr>
        <p:spPr>
          <a:xfrm>
            <a:off x="2051720" y="371703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Pengangguran</a:t>
            </a:r>
            <a:endParaRPr lang="id-ID" sz="2800" dirty="0"/>
          </a:p>
        </p:txBody>
      </p:sp>
      <p:sp>
        <p:nvSpPr>
          <p:cNvPr id="8" name="Up Arrow 7"/>
          <p:cNvSpPr/>
          <p:nvPr/>
        </p:nvSpPr>
        <p:spPr>
          <a:xfrm>
            <a:off x="3090276" y="1340768"/>
            <a:ext cx="576064" cy="64807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2" name="Group 11"/>
          <p:cNvGrpSpPr/>
          <p:nvPr/>
        </p:nvGrpSpPr>
        <p:grpSpPr>
          <a:xfrm>
            <a:off x="5220072" y="1484784"/>
            <a:ext cx="2592288" cy="1296144"/>
            <a:chOff x="5940152" y="1412776"/>
            <a:chExt cx="2592288" cy="1296144"/>
          </a:xfrm>
        </p:grpSpPr>
        <p:sp>
          <p:nvSpPr>
            <p:cNvPr id="5" name="Rectangle 4"/>
            <p:cNvSpPr/>
            <p:nvPr/>
          </p:nvSpPr>
          <p:spPr>
            <a:xfrm>
              <a:off x="5940152" y="1700808"/>
              <a:ext cx="2448272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/>
                <a:t>Angkatan kerja</a:t>
              </a:r>
              <a:endParaRPr lang="id-ID" sz="2800" dirty="0"/>
            </a:p>
          </p:txBody>
        </p:sp>
        <p:sp>
          <p:nvSpPr>
            <p:cNvPr id="9" name="Up Arrow 8"/>
            <p:cNvSpPr/>
            <p:nvPr/>
          </p:nvSpPr>
          <p:spPr>
            <a:xfrm>
              <a:off x="7956376" y="1412776"/>
              <a:ext cx="576064" cy="648072"/>
            </a:xfrm>
            <a:prstGeom prst="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96136" y="3933056"/>
            <a:ext cx="2470077" cy="1387370"/>
            <a:chOff x="1403648" y="3501008"/>
            <a:chExt cx="2470077" cy="1387370"/>
          </a:xfrm>
        </p:grpSpPr>
        <p:sp>
          <p:nvSpPr>
            <p:cNvPr id="6" name="Rectangle 5"/>
            <p:cNvSpPr/>
            <p:nvPr/>
          </p:nvSpPr>
          <p:spPr>
            <a:xfrm>
              <a:off x="1403648" y="3501008"/>
              <a:ext cx="2448272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/>
                <a:t>Kesempatan kerja</a:t>
              </a:r>
              <a:endParaRPr lang="id-ID" sz="2800" dirty="0"/>
            </a:p>
          </p:txBody>
        </p:sp>
        <p:sp>
          <p:nvSpPr>
            <p:cNvPr id="10" name="Up Arrow 9"/>
            <p:cNvSpPr/>
            <p:nvPr/>
          </p:nvSpPr>
          <p:spPr>
            <a:xfrm rot="10800000">
              <a:off x="3297661" y="4240306"/>
              <a:ext cx="576064" cy="648072"/>
            </a:xfrm>
            <a:prstGeom prst="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1" name="Chevron 10"/>
          <p:cNvSpPr/>
          <p:nvPr/>
        </p:nvSpPr>
        <p:spPr>
          <a:xfrm>
            <a:off x="4139952" y="1988840"/>
            <a:ext cx="504056" cy="7200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10800000">
            <a:off x="4788024" y="4005064"/>
            <a:ext cx="586350" cy="7200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1720" y="5229200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Wirausaha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56" y="620688"/>
            <a:ext cx="846614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Masuknya penduduk usia kerja pada bukan angkatan kerja disebabkan oleh banyak faktor.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574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1.  Seseorang melanjutkan sekolah sehingga menunda untuk bekerja. </a:t>
            </a:r>
          </a:p>
          <a:p>
            <a:r>
              <a:rPr lang="id-ID" dirty="0" smtClean="0"/>
              <a:t>2. Telah menjadi adat istiadat turun temurun yang terjadi pada suatu keluarga yang mewajibkan bagi anak-anak perempuan haruslah mengurus rumah tangga </a:t>
            </a:r>
          </a:p>
          <a:p>
            <a:r>
              <a:rPr lang="id-ID" dirty="0" smtClean="0"/>
              <a:t>3.  Atau tidak mendapat pekerjaan yang sesuai dengan keahlian yang mengakibatkan seseorang menganggur dan menunggu lapangan pekerjaan yang pas untuk bekerja. 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498080" cy="6206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Jenis-jenis pengangguran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92696"/>
            <a:ext cx="8106104" cy="5555704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AutoNum type="arabicPeriod"/>
            </a:pPr>
            <a:r>
              <a:rPr lang="id-ID" dirty="0" smtClean="0"/>
              <a:t>Pengangguran Musiman</a:t>
            </a:r>
          </a:p>
          <a:p>
            <a:pPr marL="596646" indent="-514350">
              <a:buNone/>
            </a:pPr>
            <a:r>
              <a:rPr lang="id-ID" dirty="0" smtClean="0">
                <a:solidFill>
                  <a:srgbClr val="FF0000"/>
                </a:solidFill>
              </a:rPr>
              <a:t>Petani pada musim paceklik</a:t>
            </a:r>
          </a:p>
          <a:p>
            <a:pPr marL="596646" indent="-514350">
              <a:buNone/>
            </a:pPr>
            <a:r>
              <a:rPr lang="id-ID" dirty="0" smtClean="0"/>
              <a:t>2. Pengangguran Friksional</a:t>
            </a:r>
          </a:p>
          <a:p>
            <a:pPr marL="596646" indent="-514350">
              <a:buNone/>
            </a:pPr>
            <a:r>
              <a:rPr lang="id-ID" dirty="0" smtClean="0">
                <a:solidFill>
                  <a:srgbClr val="FF0000"/>
                </a:solidFill>
              </a:rPr>
              <a:t>Tenaga kerja yang sudah bekerja tetapi menginginkan pindah pekerjaan lain, sehingga belum mendapatkan tempat pekerjaan yang baru</a:t>
            </a:r>
          </a:p>
          <a:p>
            <a:pPr marL="596646" indent="-514350">
              <a:buNone/>
            </a:pPr>
            <a:r>
              <a:rPr lang="id-ID" dirty="0" smtClean="0"/>
              <a:t>3. Pengangguran Voluntary (Sukarela)</a:t>
            </a:r>
          </a:p>
          <a:p>
            <a:pPr marL="596646" lvl="0" indent="-514350">
              <a:buNone/>
            </a:pPr>
            <a:r>
              <a:rPr lang="id-ID" dirty="0" smtClean="0">
                <a:solidFill>
                  <a:srgbClr val="FF0000"/>
                </a:solidFill>
              </a:rPr>
              <a:t>secara sukarela tidak mau bekerja.</a:t>
            </a:r>
          </a:p>
          <a:p>
            <a:pPr marL="596646" indent="-514350">
              <a:buAutoNum type="arabicPeriod"/>
            </a:pPr>
            <a:r>
              <a:rPr lang="id-ID" dirty="0" smtClean="0"/>
              <a:t>Pengangguran Struktural</a:t>
            </a:r>
          </a:p>
          <a:p>
            <a:pPr marL="596646" indent="-514350">
              <a:buNone/>
            </a:pPr>
            <a:r>
              <a:rPr lang="id-ID" dirty="0" smtClean="0">
                <a:solidFill>
                  <a:srgbClr val="FF0000"/>
                </a:solidFill>
              </a:rPr>
              <a:t>Revolusi industri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id-ID" dirty="0" smtClean="0"/>
              <a:t>Mari berfikir Kritis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8034096" cy="5051648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id-ID" dirty="0" smtClean="0"/>
              <a:t>Termasuk apakah anda? Angkatan kerja/bukan angkatan kerja/pekerja/pengangguran?</a:t>
            </a:r>
          </a:p>
          <a:p>
            <a:pPr marL="596646" indent="-514350">
              <a:buAutoNum type="arabicPeriod"/>
            </a:pPr>
            <a:r>
              <a:rPr lang="id-ID" dirty="0" smtClean="0"/>
              <a:t>Nizam/Baim/Afika/keisha alfaru masuk dalam kategori apa?</a:t>
            </a:r>
          </a:p>
          <a:p>
            <a:pPr marL="596646" indent="-514350">
              <a:buAutoNum type="arabicPeriod"/>
            </a:pPr>
            <a:r>
              <a:rPr lang="id-ID" dirty="0" smtClean="0"/>
              <a:t>Berapa sebenarnya usia kerja seseorang</a:t>
            </a:r>
            <a:r>
              <a:rPr lang="id-ID" dirty="0" smtClean="0"/>
              <a:t>?</a:t>
            </a:r>
          </a:p>
          <a:p>
            <a:pPr marL="596646" indent="-514350">
              <a:buAutoNum type="arabicPeriod"/>
            </a:pPr>
            <a:r>
              <a:rPr lang="id-ID" dirty="0" smtClean="0"/>
              <a:t>Apa jenis pengangguran yang ada di Indonesia?</a:t>
            </a:r>
          </a:p>
          <a:p>
            <a:pPr marL="596646" indent="-514350">
              <a:buAutoNum type="arabicPeriod"/>
            </a:pPr>
            <a:r>
              <a:rPr lang="id-ID" dirty="0" smtClean="0"/>
              <a:t>Bagaimana cara menanggulanginya?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1500" dirty="0" smtClean="0"/>
              <a:t>Terima kasih</a:t>
            </a:r>
            <a:endParaRPr lang="id-ID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175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KEPENDUDUKAN, KETENAGAKERJAAN, KESEMPATAN KERJA DAN PENGANGGURAN</vt:lpstr>
      <vt:lpstr>TENAGA KERJA (Man power)</vt:lpstr>
      <vt:lpstr>ANGKATAN KERJA</vt:lpstr>
      <vt:lpstr>HUBUNGAN ANTARA JUMLAH PENDUDUK, ANGKATAN KERJA, KESEMPATAN KERJA DAN PENGANGGURAN </vt:lpstr>
      <vt:lpstr>Masuknya penduduk usia kerja pada bukan angkatan kerja disebabkan oleh banyak faktor.  </vt:lpstr>
      <vt:lpstr>Jenis-jenis pengangguran</vt:lpstr>
      <vt:lpstr>Mari berfikir Kritis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KEPENDUDUKAN, KETENAGAKERJAAN, KESEMPATAN KERJA DAN PENGANGGURAN</dc:title>
  <dc:creator>ANNE</dc:creator>
  <cp:lastModifiedBy>ANNE</cp:lastModifiedBy>
  <cp:revision>6</cp:revision>
  <dcterms:created xsi:type="dcterms:W3CDTF">2013-05-28T03:24:57Z</dcterms:created>
  <dcterms:modified xsi:type="dcterms:W3CDTF">2013-05-28T08:29:16Z</dcterms:modified>
</cp:coreProperties>
</file>