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65" r:id="rId4"/>
    <p:sldId id="266" r:id="rId5"/>
    <p:sldId id="271" r:id="rId6"/>
    <p:sldId id="259" r:id="rId7"/>
    <p:sldId id="267" r:id="rId8"/>
    <p:sldId id="268" r:id="rId9"/>
    <p:sldId id="260" r:id="rId10"/>
    <p:sldId id="270"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6" autoAdjust="0"/>
    <p:restoredTop sz="94660"/>
  </p:normalViewPr>
  <p:slideViewPr>
    <p:cSldViewPr>
      <p:cViewPr>
        <p:scale>
          <a:sx n="50" d="100"/>
          <a:sy n="50" d="100"/>
        </p:scale>
        <p:origin x="-828"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AD4E42-8AFD-4B11-933C-0E6F661ECB56}" type="datetimeFigureOut">
              <a:rPr lang="id-ID" smtClean="0"/>
              <a:pPr/>
              <a:t>30/04/2013</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6E66FC-B07A-4742-85E1-E575996C6570}"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www.kompasiana.com/777" TargetMode="External"/><Relationship Id="rId13" Type="http://schemas.openxmlformats.org/officeDocument/2006/relationships/hyperlink" Target="http://ads6.kompasads.com/new/www/delivery/ck.php?oaparams=2__bannerid=13973__zoneid=0__cb=%7brandom%7d__oadest=http://kesehatan.kompasiana.com/makanan/2013/03/01/kompetisi-blog-club-air-mineral-538162.html" TargetMode="External"/><Relationship Id="rId18" Type="http://schemas.openxmlformats.org/officeDocument/2006/relationships/hyperlink" Target="http://kesehatan.kompasiana.com/medis/2013/04/30/mengungkap-kematian-ustaz-jefry-uje-555491.html" TargetMode="External"/><Relationship Id="rId26" Type="http://schemas.openxmlformats.org/officeDocument/2006/relationships/hyperlink" Target="http://fiksi.kompasiana.com/puisi/2013/04/29/ketika-hati-berjilbab-551289.html" TargetMode="External"/><Relationship Id="rId3" Type="http://schemas.openxmlformats.org/officeDocument/2006/relationships/hyperlink" Target="http://ekonomi.kompasiana.com/bisnis/2009/11/19/mudahnya-menghitung-pertumbuhan-ekonomi-27316.html" TargetMode="External"/><Relationship Id="rId21" Type="http://schemas.openxmlformats.org/officeDocument/2006/relationships/hyperlink" Target="http://blog.kompasiana.com/2013/04/26/nabung-pohon-bersama-cimb-niaga-dapet-hadiah-jutaan-rupiah--550505.html" TargetMode="External"/><Relationship Id="rId7" Type="http://schemas.openxmlformats.org/officeDocument/2006/relationships/hyperlink" Target="http://www.kompasiana.com/sembiring" TargetMode="External"/><Relationship Id="rId12" Type="http://schemas.openxmlformats.org/officeDocument/2006/relationships/hyperlink" Target="http://www.kompasiana.com/clubairmineral" TargetMode="External"/><Relationship Id="rId17" Type="http://schemas.openxmlformats.org/officeDocument/2006/relationships/hyperlink" Target="http://politik.kompasiana.com/2013/04/30/dibalik-rencana-kenaikan-harga-bbm-ada-skenario-politik-555966.html" TargetMode="External"/><Relationship Id="rId25" Type="http://schemas.openxmlformats.org/officeDocument/2006/relationships/hyperlink" Target="http://lifestyle.kompasiana.com/catatan/2013/04/29/hidupnya-pas-pasan-sedekahnya-30-juta-555299.html" TargetMode="External"/><Relationship Id="rId33" Type="http://schemas.openxmlformats.org/officeDocument/2006/relationships/hyperlink" Target="http://edukasi.kompasiana.com/2013/04/29/kematian-terindah-555457.html" TargetMode="External"/><Relationship Id="rId2" Type="http://schemas.openxmlformats.org/officeDocument/2006/relationships/slide" Target="../slides/slide8.xml"/><Relationship Id="rId16" Type="http://schemas.openxmlformats.org/officeDocument/2006/relationships/hyperlink" Target="http://politik.kompasiana.com/2013/04/30/fatal-caleg-ganda-cermin-parpol-tak-profesional-551448.html" TargetMode="External"/><Relationship Id="rId20" Type="http://schemas.openxmlformats.org/officeDocument/2006/relationships/hyperlink" Target="http://www.kompasiana.com/kompasiana" TargetMode="External"/><Relationship Id="rId29" Type="http://schemas.openxmlformats.org/officeDocument/2006/relationships/hyperlink" Target="http://fiksi.kompasiana.com/puisi/2013/04/29/buah-kenikmatan-asap-kretek-tembakau-551296.html" TargetMode="External"/><Relationship Id="rId1" Type="http://schemas.openxmlformats.org/officeDocument/2006/relationships/notesMaster" Target="../notesMasters/notesMaster1.xml"/><Relationship Id="rId6" Type="http://schemas.openxmlformats.org/officeDocument/2006/relationships/hyperlink" Target="http://www.kompasiana.com/budiaribowo" TargetMode="External"/><Relationship Id="rId11" Type="http://schemas.openxmlformats.org/officeDocument/2006/relationships/hyperlink" Target="http://ads6.kompasads.com/new/www/delivery/ck.php?oaparams=2__bannerid=13973__zoneid=0__cb=%7brandom%7d__oadest=http://kesehatan.kompasiana.com/makanan/2013/02/08/tips-menghindari-dehidrasi-531352.html" TargetMode="External"/><Relationship Id="rId24" Type="http://schemas.openxmlformats.org/officeDocument/2006/relationships/hyperlink" Target="http://sosok.kompasiana.com/2013/04/29/anakia-srikandi-blogger-terfavorit-2013-di-antara-para-perempuan-hebat-551263.html" TargetMode="External"/><Relationship Id="rId32" Type="http://schemas.openxmlformats.org/officeDocument/2006/relationships/hyperlink" Target="http://lifestyle.kompasiana.com/catatan/2013/04/29/interval-mengingat-tuhan-antara-lalai-dan-syukur-550450.html" TargetMode="External"/><Relationship Id="rId5" Type="http://schemas.openxmlformats.org/officeDocument/2006/relationships/hyperlink" Target="http://www.kompasiana.com/masjanto" TargetMode="External"/><Relationship Id="rId15" Type="http://schemas.openxmlformats.org/officeDocument/2006/relationships/hyperlink" Target="http://hukum.kompasiana.com/2013/04/30/danlanal-v-semarang-tertangkap-pakai-narkoba--555982.html" TargetMode="External"/><Relationship Id="rId23" Type="http://schemas.openxmlformats.org/officeDocument/2006/relationships/hyperlink" Target="http://blog.kompasiana.com/2013/04/24/djarum-black-innovation-awards-talks-2013-perdana-di-bandung-549803.html" TargetMode="External"/><Relationship Id="rId28" Type="http://schemas.openxmlformats.org/officeDocument/2006/relationships/hyperlink" Target="http://filsafat.kompasiana.com/2013/04/29/kesadaran-555763.html" TargetMode="External"/><Relationship Id="rId10" Type="http://schemas.openxmlformats.org/officeDocument/2006/relationships/hyperlink" Target="http://www.kompasiana.com/login" TargetMode="External"/><Relationship Id="rId19" Type="http://schemas.openxmlformats.org/officeDocument/2006/relationships/hyperlink" Target="http://jakarta.kompasiana.com/sosial-budaya/2013/04/30/kalo-miskin-tau-dirilah-sakiiiiiiiiiiiiit-banget-pak-wakil-555926.html" TargetMode="External"/><Relationship Id="rId31" Type="http://schemas.openxmlformats.org/officeDocument/2006/relationships/hyperlink" Target="http://fiksi.kompasiana.com/cermin/2013/04/29/mengandungmu-nak-555784.html" TargetMode="External"/><Relationship Id="rId4" Type="http://schemas.openxmlformats.org/officeDocument/2006/relationships/hyperlink" Target="http://www.kompasiana.com/sounggalon" TargetMode="External"/><Relationship Id="rId9" Type="http://schemas.openxmlformats.org/officeDocument/2006/relationships/hyperlink" Target="http://www.kompasiana.com/signup" TargetMode="External"/><Relationship Id="rId14" Type="http://schemas.openxmlformats.org/officeDocument/2006/relationships/hyperlink" Target="http://ads6.kompasads.com/new/www/delivery/ck.php?oaparams=2__bannerid=13973__zoneid=0__cb=%7brandom%7d__oadest=http://kesehatan.kompasiana.com/makanan/2013/01/25/tips-memilih-air-minum-yang-baik-527773.html" TargetMode="External"/><Relationship Id="rId22" Type="http://schemas.openxmlformats.org/officeDocument/2006/relationships/hyperlink" Target="http://blog.kompasiana.com/2013/04/27/pemenang-hutan-indonesia-blog-competition-550236.html" TargetMode="External"/><Relationship Id="rId27" Type="http://schemas.openxmlformats.org/officeDocument/2006/relationships/hyperlink" Target="http://politik.kompasiana.com/2013/04/29/arti-keluarga-bagi-pks--555333.html" TargetMode="External"/><Relationship Id="rId30" Type="http://schemas.openxmlformats.org/officeDocument/2006/relationships/hyperlink" Target="http://fiksi.kompasiana.com/puisi/2013/04/29/saat-sakitmu-555417.htm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id-ID" sz="1200" b="1" i="0" kern="1200" dirty="0" smtClean="0">
                <a:solidFill>
                  <a:schemeClr val="tx1"/>
                </a:solidFill>
                <a:latin typeface="+mn-lt"/>
                <a:ea typeface="+mn-ea"/>
                <a:cs typeface="+mn-cs"/>
              </a:rPr>
              <a:t>Produk Domestik Bruto (GDP)</a:t>
            </a:r>
            <a:endParaRPr lang="id-ID" sz="1200" b="0" i="0" kern="1200" dirty="0" smtClean="0">
              <a:solidFill>
                <a:schemeClr val="tx1"/>
              </a:solidFill>
              <a:latin typeface="+mn-lt"/>
              <a:ea typeface="+mn-ea"/>
              <a:cs typeface="+mn-cs"/>
            </a:endParaRPr>
          </a:p>
          <a:p>
            <a:r>
              <a:rPr lang="id-ID" sz="1200" b="0" i="0" kern="1200" dirty="0" smtClean="0">
                <a:solidFill>
                  <a:schemeClr val="tx1"/>
                </a:solidFill>
                <a:latin typeface="+mn-lt"/>
                <a:ea typeface="+mn-ea"/>
                <a:cs typeface="+mn-cs"/>
              </a:rPr>
              <a:t>Produk domestik bruto (Gross Domestic Product) merupakan jumlah produk berupa barang dan jasa yang dihasilkan oleh unit-unit produksi di dalam batas wilayah suatu negara (domestik) selama satu tahun. Dalam perhitungan GDP ini, termasuk juga hasil produksi barang dan jasa yang dihasilkan oleh perusahaan/orang asing yang beroperasi di wilayah negara yang bersangkutan. Barang-barang yang dihasilkan termasuk barang modal yang belum diperhitungkan penyusutannya, karenanya jumlah yang didapatkan dari GDP dianggap bersifat bruto/kotor.</a:t>
            </a:r>
          </a:p>
          <a:p>
            <a:r>
              <a:rPr lang="id-ID" sz="1200" b="1" i="0" kern="1200" dirty="0" smtClean="0">
                <a:solidFill>
                  <a:schemeClr val="tx1"/>
                </a:solidFill>
                <a:latin typeface="+mn-lt"/>
                <a:ea typeface="+mn-ea"/>
                <a:cs typeface="+mn-cs"/>
              </a:rPr>
              <a:t>Produk Nasional Bruto (GNP)</a:t>
            </a:r>
            <a:endParaRPr lang="id-ID" sz="1200" b="0" i="0" kern="1200" dirty="0" smtClean="0">
              <a:solidFill>
                <a:schemeClr val="tx1"/>
              </a:solidFill>
              <a:latin typeface="+mn-lt"/>
              <a:ea typeface="+mn-ea"/>
              <a:cs typeface="+mn-cs"/>
            </a:endParaRPr>
          </a:p>
          <a:p>
            <a:r>
              <a:rPr lang="id-ID" sz="1200" b="0" i="0" kern="1200" dirty="0" smtClean="0">
                <a:solidFill>
                  <a:schemeClr val="tx1"/>
                </a:solidFill>
                <a:latin typeface="+mn-lt"/>
                <a:ea typeface="+mn-ea"/>
                <a:cs typeface="+mn-cs"/>
              </a:rPr>
              <a:t>Produk Nasional Bruto (Gross National Product) atau PNB meliputi nilai produk berupa barang dan jasa yang dihasilkan oleh penduduk suatu negara (nasional) selama satu tahun; termasuk hasil produksi barang dan jasa yang dihasilkan oleh warga negara yang berada di luar negeri, tetapi tidak termasuk hasil produksi perusahaan asing yang beroperasi di wilayah negara tersebut.</a:t>
            </a:r>
          </a:p>
          <a:p>
            <a:r>
              <a:rPr lang="id-ID" sz="1200" b="1" i="1" kern="1200" dirty="0" smtClean="0">
                <a:solidFill>
                  <a:schemeClr val="tx1"/>
                </a:solidFill>
                <a:latin typeface="+mn-lt"/>
                <a:ea typeface="+mn-ea"/>
                <a:cs typeface="+mn-cs"/>
              </a:rPr>
              <a:t>GNP = GDP – Produk netto terhadap luar negeri</a:t>
            </a:r>
            <a:endParaRPr lang="id-ID" sz="1200" b="0" i="0" kern="1200" dirty="0" smtClean="0">
              <a:solidFill>
                <a:schemeClr val="tx1"/>
              </a:solidFill>
              <a:latin typeface="+mn-lt"/>
              <a:ea typeface="+mn-ea"/>
              <a:cs typeface="+mn-cs"/>
            </a:endParaRPr>
          </a:p>
          <a:p>
            <a:r>
              <a:rPr lang="id-ID" sz="1200" b="1" i="0" kern="1200" dirty="0" smtClean="0">
                <a:solidFill>
                  <a:schemeClr val="tx1"/>
                </a:solidFill>
                <a:latin typeface="+mn-lt"/>
                <a:ea typeface="+mn-ea"/>
                <a:cs typeface="+mn-cs"/>
              </a:rPr>
              <a:t>Produk Nasional Neto (NNP)</a:t>
            </a:r>
            <a:endParaRPr lang="id-ID" sz="1200" b="0" i="0" kern="1200" dirty="0" smtClean="0">
              <a:solidFill>
                <a:schemeClr val="tx1"/>
              </a:solidFill>
              <a:latin typeface="+mn-lt"/>
              <a:ea typeface="+mn-ea"/>
              <a:cs typeface="+mn-cs"/>
            </a:endParaRPr>
          </a:p>
          <a:p>
            <a:r>
              <a:rPr lang="id-ID" sz="1200" b="0" i="0" kern="1200" dirty="0" smtClean="0">
                <a:solidFill>
                  <a:schemeClr val="tx1"/>
                </a:solidFill>
                <a:latin typeface="+mn-lt"/>
                <a:ea typeface="+mn-ea"/>
                <a:cs typeface="+mn-cs"/>
              </a:rPr>
              <a:t>Produk Nasional Neto (Net National Product) adalah GNP dikurangi depresiasi atau penyusutan barang modal (sering pula disebut replacement). Replacement penggantian barang modal/penyusutan bagi peralatan produski yang dipakai dalam proses produksi umumnya bersifat taksiran sehingga mungkin saja kurang tepat dan dapat menimbulkan kesalahan meskipun relatif kecil.</a:t>
            </a:r>
          </a:p>
          <a:p>
            <a:r>
              <a:rPr lang="id-ID" sz="1200" b="1" i="1" kern="1200" dirty="0" smtClean="0">
                <a:solidFill>
                  <a:schemeClr val="tx1"/>
                </a:solidFill>
                <a:latin typeface="+mn-lt"/>
                <a:ea typeface="+mn-ea"/>
                <a:cs typeface="+mn-cs"/>
              </a:rPr>
              <a:t>NNP = GNP – Penyusutan</a:t>
            </a:r>
            <a:endParaRPr lang="id-ID" sz="1200" b="0" i="0" kern="1200" dirty="0" smtClean="0">
              <a:solidFill>
                <a:schemeClr val="tx1"/>
              </a:solidFill>
              <a:latin typeface="+mn-lt"/>
              <a:ea typeface="+mn-ea"/>
              <a:cs typeface="+mn-cs"/>
            </a:endParaRPr>
          </a:p>
          <a:p>
            <a:r>
              <a:rPr lang="id-ID" sz="1200" b="1" i="0" kern="1200" dirty="0" smtClean="0">
                <a:solidFill>
                  <a:schemeClr val="tx1"/>
                </a:solidFill>
                <a:latin typeface="+mn-lt"/>
                <a:ea typeface="+mn-ea"/>
                <a:cs typeface="+mn-cs"/>
              </a:rPr>
              <a:t>Pendapatan Nasional Neto (NNI)</a:t>
            </a:r>
            <a:endParaRPr lang="id-ID" sz="1200" b="0" i="0" kern="1200" dirty="0" smtClean="0">
              <a:solidFill>
                <a:schemeClr val="tx1"/>
              </a:solidFill>
              <a:latin typeface="+mn-lt"/>
              <a:ea typeface="+mn-ea"/>
              <a:cs typeface="+mn-cs"/>
            </a:endParaRPr>
          </a:p>
          <a:p>
            <a:r>
              <a:rPr lang="id-ID" sz="1200" b="0" i="0" kern="1200" dirty="0" smtClean="0">
                <a:solidFill>
                  <a:schemeClr val="tx1"/>
                </a:solidFill>
                <a:latin typeface="+mn-lt"/>
                <a:ea typeface="+mn-ea"/>
                <a:cs typeface="+mn-cs"/>
              </a:rPr>
              <a:t>Pendapatan Nasional Neto (Net National Income) adalah pendapatan yang dihitung menurut jumlah balas jasa yang diterima oleh masyarakat sebagai pemilik faktor produksi. Besarnya NNI dapat diperoleh dari NNP dikurang pajak tidak langsung. Yang dimaksud pajak tidak langsung adalah pajak yang bebannya dapat dialihkan kepada pihak lain seperti pajak penjualan, pajak hadiah, dll.</a:t>
            </a:r>
          </a:p>
          <a:p>
            <a:r>
              <a:rPr lang="id-ID" sz="1200" b="1" i="1" kern="1200" dirty="0" smtClean="0">
                <a:solidFill>
                  <a:schemeClr val="tx1"/>
                </a:solidFill>
                <a:latin typeface="+mn-lt"/>
                <a:ea typeface="+mn-ea"/>
                <a:cs typeface="+mn-cs"/>
              </a:rPr>
              <a:t>NNI = NNP – Pajak tidak langsung</a:t>
            </a:r>
            <a:endParaRPr lang="id-ID" sz="1200" b="0" i="0" kern="1200" dirty="0" smtClean="0">
              <a:solidFill>
                <a:schemeClr val="tx1"/>
              </a:solidFill>
              <a:latin typeface="+mn-lt"/>
              <a:ea typeface="+mn-ea"/>
              <a:cs typeface="+mn-cs"/>
            </a:endParaRPr>
          </a:p>
          <a:p>
            <a:r>
              <a:rPr lang="id-ID" sz="1200" b="1" i="0" kern="1200" dirty="0" smtClean="0">
                <a:solidFill>
                  <a:schemeClr val="tx1"/>
                </a:solidFill>
                <a:latin typeface="+mn-lt"/>
                <a:ea typeface="+mn-ea"/>
                <a:cs typeface="+mn-cs"/>
              </a:rPr>
              <a:t>Pendapatan Perseorangan (PI)</a:t>
            </a:r>
            <a:r>
              <a:rPr lang="id-ID" sz="1200" b="0" i="0" kern="1200" dirty="0" smtClean="0">
                <a:solidFill>
                  <a:schemeClr val="tx1"/>
                </a:solidFill>
                <a:latin typeface="+mn-lt"/>
                <a:ea typeface="+mn-ea"/>
                <a:cs typeface="+mn-cs"/>
              </a:rPr>
              <a:t> Pendapatan perseorangan (</a:t>
            </a:r>
            <a:r>
              <a:rPr lang="id-ID" sz="1200" b="0" i="1" kern="1200" dirty="0" smtClean="0">
                <a:solidFill>
                  <a:schemeClr val="tx1"/>
                </a:solidFill>
                <a:latin typeface="+mn-lt"/>
                <a:ea typeface="+mn-ea"/>
                <a:cs typeface="+mn-cs"/>
              </a:rPr>
              <a:t>Personal Income</a:t>
            </a:r>
            <a:r>
              <a:rPr lang="id-ID" sz="1200" b="0" i="0" kern="1200" dirty="0" smtClean="0">
                <a:solidFill>
                  <a:schemeClr val="tx1"/>
                </a:solidFill>
                <a:latin typeface="+mn-lt"/>
                <a:ea typeface="+mn-ea"/>
                <a:cs typeface="+mn-cs"/>
              </a:rPr>
              <a:t>)adalah jumlah pendapatan yang diterima oleh setiap orang dalam masyarakat, termasuk pendapatan yang diperoleh tanpa melakukan kegiatan apapun. Pendapatan perseorangan juga menghitung pembayaran transfer (</a:t>
            </a:r>
            <a:r>
              <a:rPr lang="id-ID" sz="1200" b="0" i="1" kern="1200" dirty="0" smtClean="0">
                <a:solidFill>
                  <a:schemeClr val="tx1"/>
                </a:solidFill>
                <a:latin typeface="+mn-lt"/>
                <a:ea typeface="+mn-ea"/>
                <a:cs typeface="+mn-cs"/>
              </a:rPr>
              <a:t>transfer payment</a:t>
            </a:r>
            <a:r>
              <a:rPr lang="id-ID" sz="1200" b="0" i="0" kern="1200" dirty="0" smtClean="0">
                <a:solidFill>
                  <a:schemeClr val="tx1"/>
                </a:solidFill>
                <a:latin typeface="+mn-lt"/>
                <a:ea typeface="+mn-ea"/>
                <a:cs typeface="+mn-cs"/>
              </a:rPr>
              <a:t>). </a:t>
            </a:r>
            <a:r>
              <a:rPr lang="id-ID" sz="1200" b="0" i="1" kern="1200" dirty="0" smtClean="0">
                <a:solidFill>
                  <a:schemeClr val="tx1"/>
                </a:solidFill>
                <a:latin typeface="+mn-lt"/>
                <a:ea typeface="+mn-ea"/>
                <a:cs typeface="+mn-cs"/>
              </a:rPr>
              <a:t>Transfer payment</a:t>
            </a:r>
            <a:r>
              <a:rPr lang="id-ID" sz="1200" b="0" i="0" kern="1200" dirty="0" smtClean="0">
                <a:solidFill>
                  <a:schemeClr val="tx1"/>
                </a:solidFill>
                <a:latin typeface="+mn-lt"/>
                <a:ea typeface="+mn-ea"/>
                <a:cs typeface="+mn-cs"/>
              </a:rPr>
              <a:t> adalah penerimaan-penerimaan yang bukan merupakan balas jasa produksi tahun ini, melainkan diambil dari sebagian pendapatan nasional tahun lalu, contoh pembayaran dana pensiunan, tunjangan sosial bagi para pengangguran, bekas pejuang, bunga utang pemerintah, dan sebagainya. Untuk mendapatkan jumlah pendapatan perseorangan, NNI harus dikurangi dengan pajak laba perusahaan (pajak yang dibayar setiap badan usaha kepada pemerintah), laba yang tidak dibagi (sejumlah laba yang tetap ditahan di dalam perusahaan untuk beberapa tujuan tertentu misalnya keperluan perluasan perusahaan), dan iuran pensiun (iuran yang dikumpulkan oleh setiap tenaga kerja dan setiap perusahaan dengan maksud untuk dibayarkan kembali setelah tenaga kerja tersebut tidak lagi bekerja).</a:t>
            </a:r>
          </a:p>
          <a:p>
            <a:r>
              <a:rPr lang="id-ID" sz="1200" b="1" i="1" kern="1200" dirty="0" smtClean="0">
                <a:solidFill>
                  <a:schemeClr val="tx1"/>
                </a:solidFill>
                <a:latin typeface="+mn-lt"/>
                <a:ea typeface="+mn-ea"/>
                <a:cs typeface="+mn-cs"/>
              </a:rPr>
              <a:t>PI = (NNI + transfer payment) – (Laba ditahan + Iuran asuransi + Iuran jaminan social + Pajak perseorangan )</a:t>
            </a:r>
            <a:endParaRPr lang="id-ID" sz="1200" b="0" i="0" kern="1200" dirty="0" smtClean="0">
              <a:solidFill>
                <a:schemeClr val="tx1"/>
              </a:solidFill>
              <a:latin typeface="+mn-lt"/>
              <a:ea typeface="+mn-ea"/>
              <a:cs typeface="+mn-cs"/>
            </a:endParaRPr>
          </a:p>
          <a:p>
            <a:r>
              <a:rPr lang="id-ID" sz="1200" b="1" i="0" kern="1200" dirty="0" smtClean="0">
                <a:solidFill>
                  <a:schemeClr val="tx1"/>
                </a:solidFill>
                <a:latin typeface="+mn-lt"/>
                <a:ea typeface="+mn-ea"/>
                <a:cs typeface="+mn-cs"/>
              </a:rPr>
              <a:t>Pendapatan yang siap dibelanjakan (DI)</a:t>
            </a:r>
            <a:endParaRPr lang="id-ID" sz="1200" b="0" i="0" kern="1200" dirty="0" smtClean="0">
              <a:solidFill>
                <a:schemeClr val="tx1"/>
              </a:solidFill>
              <a:latin typeface="+mn-lt"/>
              <a:ea typeface="+mn-ea"/>
              <a:cs typeface="+mn-cs"/>
            </a:endParaRPr>
          </a:p>
          <a:p>
            <a:r>
              <a:rPr lang="id-ID" sz="1200" b="0" i="0" kern="1200" dirty="0" smtClean="0">
                <a:solidFill>
                  <a:schemeClr val="tx1"/>
                </a:solidFill>
                <a:latin typeface="+mn-lt"/>
                <a:ea typeface="+mn-ea"/>
                <a:cs typeface="+mn-cs"/>
              </a:rPr>
              <a:t>Pendapatan yang siap dibelanjakan (</a:t>
            </a:r>
            <a:r>
              <a:rPr lang="id-ID" sz="1200" b="0" i="1" kern="1200" dirty="0" smtClean="0">
                <a:solidFill>
                  <a:schemeClr val="tx1"/>
                </a:solidFill>
                <a:latin typeface="+mn-lt"/>
                <a:ea typeface="+mn-ea"/>
                <a:cs typeface="+mn-cs"/>
              </a:rPr>
              <a:t>Disposable Income</a:t>
            </a:r>
            <a:r>
              <a:rPr lang="id-ID" sz="1200" b="0" i="0" kern="1200" dirty="0" smtClean="0">
                <a:solidFill>
                  <a:schemeClr val="tx1"/>
                </a:solidFill>
                <a:latin typeface="+mn-lt"/>
                <a:ea typeface="+mn-ea"/>
                <a:cs typeface="+mn-cs"/>
              </a:rPr>
              <a:t>) adalah pendapatan yang siap untuk dimanfaatkan guna membeli barang dan jasa konsumsi dan selebihnya menjadi tabungan yang disalurkan menjadi investasi. </a:t>
            </a:r>
            <a:r>
              <a:rPr lang="id-ID" sz="1200" b="0" i="1" kern="1200" dirty="0" smtClean="0">
                <a:solidFill>
                  <a:schemeClr val="tx1"/>
                </a:solidFill>
                <a:latin typeface="+mn-lt"/>
                <a:ea typeface="+mn-ea"/>
                <a:cs typeface="+mn-cs"/>
              </a:rPr>
              <a:t>Disposable income</a:t>
            </a:r>
            <a:r>
              <a:rPr lang="id-ID" sz="1200" b="0" i="0" kern="1200" dirty="0" smtClean="0">
                <a:solidFill>
                  <a:schemeClr val="tx1"/>
                </a:solidFill>
                <a:latin typeface="+mn-lt"/>
                <a:ea typeface="+mn-ea"/>
                <a:cs typeface="+mn-cs"/>
              </a:rPr>
              <a:t>ini diperoleh dari </a:t>
            </a:r>
            <a:r>
              <a:rPr lang="id-ID" sz="1200" b="0" i="1" kern="1200" dirty="0" smtClean="0">
                <a:solidFill>
                  <a:schemeClr val="tx1"/>
                </a:solidFill>
                <a:latin typeface="+mn-lt"/>
                <a:ea typeface="+mn-ea"/>
                <a:cs typeface="+mn-cs"/>
              </a:rPr>
              <a:t>personal income</a:t>
            </a:r>
            <a:r>
              <a:rPr lang="id-ID" sz="1200" b="0" i="0" kern="1200" dirty="0" smtClean="0">
                <a:solidFill>
                  <a:schemeClr val="tx1"/>
                </a:solidFill>
                <a:latin typeface="+mn-lt"/>
                <a:ea typeface="+mn-ea"/>
                <a:cs typeface="+mn-cs"/>
              </a:rPr>
              <a:t> (PI) dikurangi dengan pajak langsung. Pajak langsung (</a:t>
            </a:r>
            <a:r>
              <a:rPr lang="id-ID" sz="1200" b="0" i="1" kern="1200" dirty="0" smtClean="0">
                <a:solidFill>
                  <a:schemeClr val="tx1"/>
                </a:solidFill>
                <a:latin typeface="+mn-lt"/>
                <a:ea typeface="+mn-ea"/>
                <a:cs typeface="+mn-cs"/>
              </a:rPr>
              <a:t>direct tax</a:t>
            </a:r>
            <a:r>
              <a:rPr lang="id-ID" sz="1200" b="0" i="0" kern="1200" dirty="0" smtClean="0">
                <a:solidFill>
                  <a:schemeClr val="tx1"/>
                </a:solidFill>
                <a:latin typeface="+mn-lt"/>
                <a:ea typeface="+mn-ea"/>
                <a:cs typeface="+mn-cs"/>
              </a:rPr>
              <a:t>) adalah pajak yang bebannya tidak dapat dialihkan kepada pihak lain, artinya harus langsung ditanggung oleh wajib pajak, contohnya pajak pendapatan.</a:t>
            </a:r>
          </a:p>
          <a:p>
            <a:endParaRPr lang="id-ID" dirty="0"/>
          </a:p>
        </p:txBody>
      </p:sp>
      <p:sp>
        <p:nvSpPr>
          <p:cNvPr id="4" name="Slide Number Placeholder 3"/>
          <p:cNvSpPr>
            <a:spLocks noGrp="1"/>
          </p:cNvSpPr>
          <p:nvPr>
            <p:ph type="sldNum" sz="quarter" idx="10"/>
          </p:nvPr>
        </p:nvSpPr>
        <p:spPr/>
        <p:txBody>
          <a:bodyPr/>
          <a:lstStyle/>
          <a:p>
            <a:fld id="{1E6E66FC-B07A-4742-85E1-E575996C6570}" type="slidenum">
              <a:rPr lang="id-ID" smtClean="0"/>
              <a:pPr/>
              <a:t>3</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r>
              <a:rPr lang="id-ID" sz="1200" b="0" i="0" kern="1200" dirty="0" smtClean="0">
                <a:solidFill>
                  <a:schemeClr val="tx1"/>
                </a:solidFill>
                <a:latin typeface="+mn-lt"/>
                <a:ea typeface="+mn-ea"/>
                <a:cs typeface="+mn-cs"/>
              </a:rPr>
              <a:t/>
            </a:r>
            <a:br>
              <a:rPr lang="id-ID" sz="1200" b="0" i="0" kern="1200" dirty="0" smtClean="0">
                <a:solidFill>
                  <a:schemeClr val="tx1"/>
                </a:solidFill>
                <a:latin typeface="+mn-lt"/>
                <a:ea typeface="+mn-ea"/>
                <a:cs typeface="+mn-cs"/>
              </a:rPr>
            </a:br>
            <a:r>
              <a:rPr lang="id-ID" sz="1200" b="0" i="0" kern="1200" dirty="0" smtClean="0">
                <a:solidFill>
                  <a:schemeClr val="tx1"/>
                </a:solidFill>
                <a:latin typeface="+mn-lt"/>
                <a:ea typeface="+mn-ea"/>
                <a:cs typeface="+mn-cs"/>
              </a:rPr>
              <a:t>Semoga Bermanfaat</a:t>
            </a:r>
          </a:p>
          <a:p>
            <a:r>
              <a:rPr lang="id-ID" sz="1200" b="0" i="0" kern="1200" dirty="0" smtClean="0">
                <a:solidFill>
                  <a:schemeClr val="tx1"/>
                </a:solidFill>
                <a:latin typeface="+mn-lt"/>
                <a:ea typeface="+mn-ea"/>
                <a:cs typeface="+mn-cs"/>
              </a:rPr>
              <a:t> </a:t>
            </a:r>
          </a:p>
          <a:p>
            <a:r>
              <a:rPr lang="id-ID" sz="1200" b="1" i="0" u="none" strike="noStrike" kern="1200" dirty="0" smtClean="0">
                <a:solidFill>
                  <a:schemeClr val="tx1"/>
                </a:solidFill>
                <a:latin typeface="+mn-lt"/>
                <a:ea typeface="+mn-ea"/>
                <a:cs typeface="+mn-cs"/>
                <a:hlinkClick r:id="rId3" tooltip="Report this Post"/>
              </a:rPr>
              <a:t>Laporkan</a:t>
            </a:r>
            <a:endParaRPr lang="id-ID" sz="1200" b="1" i="0" kern="1200" dirty="0" smtClean="0">
              <a:solidFill>
                <a:schemeClr val="tx1"/>
              </a:solidFill>
              <a:latin typeface="+mn-lt"/>
              <a:ea typeface="+mn-ea"/>
              <a:cs typeface="+mn-cs"/>
            </a:endParaRPr>
          </a:p>
          <a:p>
            <a:r>
              <a:rPr lang="id-ID" sz="1200" b="1" i="0" u="none" strike="noStrike" kern="1200" dirty="0" smtClean="0">
                <a:solidFill>
                  <a:schemeClr val="tx1"/>
                </a:solidFill>
                <a:latin typeface="+mn-lt"/>
                <a:ea typeface="+mn-ea"/>
                <a:cs typeface="+mn-cs"/>
                <a:hlinkClick r:id="rId3"/>
              </a:rPr>
              <a:t>Tanggapi</a:t>
            </a:r>
            <a:endParaRPr lang="id-ID" sz="1200" b="1" i="0" kern="1200" dirty="0" smtClean="0">
              <a:solidFill>
                <a:schemeClr val="tx1"/>
              </a:solidFill>
              <a:latin typeface="+mn-lt"/>
              <a:ea typeface="+mn-ea"/>
              <a:cs typeface="+mn-cs"/>
            </a:endParaRPr>
          </a:p>
          <a:p>
            <a:r>
              <a:rPr lang="id-ID" sz="1200" b="0" i="0" u="none" strike="noStrike" kern="1200" dirty="0" smtClean="0">
                <a:solidFill>
                  <a:schemeClr val="tx1"/>
                </a:solidFill>
                <a:latin typeface="+mn-lt"/>
                <a:ea typeface="+mn-ea"/>
                <a:cs typeface="+mn-cs"/>
              </a:rPr>
              <a:t>Siapa yang menilai tulisan ini?</a:t>
            </a:r>
            <a:r>
              <a:rPr lang="id-ID" sz="1200" b="1" i="0" kern="1200" dirty="0" smtClean="0">
                <a:solidFill>
                  <a:schemeClr val="tx1"/>
                </a:solidFill>
                <a:latin typeface="+mn-lt"/>
                <a:ea typeface="+mn-ea"/>
                <a:cs typeface="+mn-cs"/>
              </a:rPr>
              <a:t> </a:t>
            </a:r>
            <a:r>
              <a:rPr lang="id-ID" sz="1200" b="1" i="0" u="none" strike="noStrike" kern="1200" dirty="0" smtClean="0">
                <a:solidFill>
                  <a:schemeClr val="tx1"/>
                </a:solidFill>
                <a:latin typeface="+mn-lt"/>
                <a:ea typeface="+mn-ea"/>
                <a:cs typeface="+mn-cs"/>
              </a:rPr>
              <a:t>0</a:t>
            </a:r>
            <a:endParaRPr lang="id-ID" sz="1200" b="1" i="0" kern="1200" dirty="0" smtClean="0">
              <a:solidFill>
                <a:schemeClr val="tx1"/>
              </a:solidFill>
              <a:latin typeface="+mn-lt"/>
              <a:ea typeface="+mn-ea"/>
              <a:cs typeface="+mn-cs"/>
            </a:endParaRPr>
          </a:p>
          <a:p>
            <a:r>
              <a:rPr lang="id-ID" sz="1200" b="0" i="0" kern="1200" dirty="0" smtClean="0">
                <a:solidFill>
                  <a:schemeClr val="tx1"/>
                </a:solidFill>
                <a:latin typeface="+mn-lt"/>
                <a:ea typeface="+mn-ea"/>
                <a:cs typeface="+mn-cs"/>
              </a:rPr>
              <a:t>KOMENTAR BERDASARKAN : </a:t>
            </a:r>
          </a:p>
          <a:p>
            <a:r>
              <a:rPr lang="id-ID" sz="1200" b="0" i="0" u="none" strike="noStrike" kern="1200" dirty="0" smtClean="0">
                <a:solidFill>
                  <a:schemeClr val="tx1"/>
                </a:solidFill>
                <a:latin typeface="+mn-lt"/>
                <a:ea typeface="+mn-ea"/>
                <a:cs typeface="+mn-cs"/>
              </a:rPr>
              <a:t>19 November 2009 20:04:07</a:t>
            </a:r>
          </a:p>
          <a:p>
            <a:r>
              <a:rPr lang="id-ID" sz="1200" b="0" i="0" kern="1200" dirty="0" smtClean="0">
                <a:solidFill>
                  <a:schemeClr val="tx1"/>
                </a:solidFill>
                <a:latin typeface="+mn-lt"/>
                <a:ea typeface="+mn-ea"/>
                <a:cs typeface="+mn-cs"/>
              </a:rPr>
              <a:t>Bud,</a:t>
            </a:r>
          </a:p>
          <a:p>
            <a:r>
              <a:rPr lang="id-ID" sz="1200" b="0" i="0" kern="1200" dirty="0" smtClean="0">
                <a:solidFill>
                  <a:schemeClr val="tx1"/>
                </a:solidFill>
                <a:latin typeface="+mn-lt"/>
                <a:ea typeface="+mn-ea"/>
                <a:cs typeface="+mn-cs"/>
              </a:rPr>
              <a:t>Kalau ngitung tingkat pertumbuhannya sih gampang .. Yang lebih menggelitik adalah bagaimana BPS mengukur PDB atau PDRB ?</a:t>
            </a:r>
          </a:p>
          <a:p>
            <a:r>
              <a:rPr lang="id-ID" sz="1200" b="0" i="0" kern="1200" dirty="0" smtClean="0">
                <a:solidFill>
                  <a:schemeClr val="tx1"/>
                </a:solidFill>
                <a:latin typeface="+mn-lt"/>
                <a:ea typeface="+mn-ea"/>
                <a:cs typeface="+mn-cs"/>
              </a:rPr>
              <a:t>Banyak juga disinggung mengenai Pendapatan Asli Daerah. Apa definisi dan cara mengukur PAD tersebut?</a:t>
            </a:r>
          </a:p>
          <a:p>
            <a:r>
              <a:rPr lang="id-ID" sz="1200" b="0" i="0" kern="1200" dirty="0" smtClean="0">
                <a:solidFill>
                  <a:schemeClr val="tx1"/>
                </a:solidFill>
                <a:latin typeface="+mn-lt"/>
                <a:ea typeface="+mn-ea"/>
                <a:cs typeface="+mn-cs"/>
              </a:rPr>
              <a:t>Salam</a:t>
            </a:r>
          </a:p>
          <a:p>
            <a:r>
              <a:rPr lang="id-ID" sz="1200" b="0" i="0" u="none" strike="noStrike" kern="1200" dirty="0" smtClean="0">
                <a:solidFill>
                  <a:schemeClr val="tx1"/>
                </a:solidFill>
                <a:latin typeface="+mn-lt"/>
                <a:ea typeface="+mn-ea"/>
                <a:cs typeface="+mn-cs"/>
                <a:hlinkClick r:id="rId3" tooltip="Report this Post"/>
              </a:rPr>
              <a:t>Laporkan Komentar</a:t>
            </a:r>
            <a:endParaRPr lang="id-ID" sz="1200" b="0" i="0" u="none" strike="noStrike" kern="1200" dirty="0" smtClean="0">
              <a:solidFill>
                <a:schemeClr val="tx1"/>
              </a:solidFill>
              <a:latin typeface="+mn-lt"/>
              <a:ea typeface="+mn-ea"/>
              <a:cs typeface="+mn-cs"/>
            </a:endParaRPr>
          </a:p>
          <a:p>
            <a:r>
              <a:rPr lang="id-ID" sz="1200" b="0" i="0" u="none" strike="noStrike" kern="1200" dirty="0" smtClean="0">
                <a:solidFill>
                  <a:schemeClr val="tx1"/>
                </a:solidFill>
                <a:latin typeface="+mn-lt"/>
                <a:ea typeface="+mn-ea"/>
                <a:cs typeface="+mn-cs"/>
              </a:rPr>
              <a:t>0</a:t>
            </a:r>
          </a:p>
          <a:p>
            <a:r>
              <a:rPr lang="id-ID" sz="1200" b="0" i="0" u="none" strike="noStrike" kern="1200" dirty="0" smtClean="0">
                <a:solidFill>
                  <a:schemeClr val="tx1"/>
                </a:solidFill>
                <a:latin typeface="+mn-lt"/>
                <a:ea typeface="+mn-ea"/>
                <a:cs typeface="+mn-cs"/>
                <a:hlinkClick r:id="rId3"/>
              </a:rPr>
              <a:t>Balas</a:t>
            </a:r>
            <a:endParaRPr lang="id-ID" sz="1200" b="0" i="0" u="none" strike="noStrike" kern="1200" dirty="0" smtClean="0">
              <a:solidFill>
                <a:schemeClr val="tx1"/>
              </a:solidFill>
              <a:latin typeface="+mn-lt"/>
              <a:ea typeface="+mn-ea"/>
              <a:cs typeface="+mn-cs"/>
            </a:endParaRPr>
          </a:p>
          <a:p>
            <a:r>
              <a:rPr lang="id-ID" sz="1200" b="0" i="0" u="none" strike="noStrike" kern="1200" dirty="0" smtClean="0">
                <a:solidFill>
                  <a:schemeClr val="tx1"/>
                </a:solidFill>
                <a:latin typeface="+mn-lt"/>
                <a:ea typeface="+mn-ea"/>
                <a:cs typeface="+mn-cs"/>
                <a:hlinkClick r:id="rId4"/>
              </a:rPr>
              <a:t>J Sounggalon S</a:t>
            </a:r>
            <a:endParaRPr lang="id-ID" sz="1200" b="0" i="0" kern="1200" dirty="0" smtClean="0">
              <a:solidFill>
                <a:schemeClr val="tx1"/>
              </a:solidFill>
              <a:latin typeface="+mn-lt"/>
              <a:ea typeface="+mn-ea"/>
              <a:cs typeface="+mn-cs"/>
            </a:endParaRPr>
          </a:p>
          <a:p>
            <a:r>
              <a:rPr lang="id-ID" sz="1200" b="0" i="0" u="none" strike="noStrike" kern="1200" dirty="0" smtClean="0">
                <a:solidFill>
                  <a:schemeClr val="tx1"/>
                </a:solidFill>
                <a:latin typeface="+mn-lt"/>
                <a:ea typeface="+mn-ea"/>
                <a:cs typeface="+mn-cs"/>
              </a:rPr>
              <a:t>19 November 2009 20:30:30</a:t>
            </a:r>
          </a:p>
          <a:p>
            <a:r>
              <a:rPr lang="id-ID" sz="1200" b="0" i="0" kern="1200" dirty="0" smtClean="0">
                <a:solidFill>
                  <a:schemeClr val="tx1"/>
                </a:solidFill>
                <a:latin typeface="+mn-lt"/>
                <a:ea typeface="+mn-ea"/>
                <a:cs typeface="+mn-cs"/>
              </a:rPr>
              <a:t>nambahin soal Bung J Saounggalo : bagaimana kualitas data yang dihimpun oleh BPS untuk menghitung PDB atau PDRB ? kalau kualitas data nya buruk berarti informasi PDB atau PDRB nya juga bisa tidak mencerminkan kondisi yang sebenarnya</a:t>
            </a:r>
          </a:p>
          <a:p>
            <a:r>
              <a:rPr lang="id-ID" sz="1200" b="0" i="0" kern="1200" dirty="0" smtClean="0">
                <a:solidFill>
                  <a:schemeClr val="tx1"/>
                </a:solidFill>
                <a:latin typeface="+mn-lt"/>
                <a:ea typeface="+mn-ea"/>
                <a:cs typeface="+mn-cs"/>
              </a:rPr>
              <a:t>salam kenal</a:t>
            </a:r>
          </a:p>
          <a:p>
            <a:r>
              <a:rPr lang="id-ID" sz="1200" b="0" i="0" u="none" strike="noStrike" kern="1200" dirty="0" smtClean="0">
                <a:solidFill>
                  <a:schemeClr val="tx1"/>
                </a:solidFill>
                <a:latin typeface="+mn-lt"/>
                <a:ea typeface="+mn-ea"/>
                <a:cs typeface="+mn-cs"/>
                <a:hlinkClick r:id="rId3" tooltip="Report this Post"/>
              </a:rPr>
              <a:t>Laporkan Komentar</a:t>
            </a:r>
            <a:endParaRPr lang="id-ID" sz="1200" b="0" i="0" u="none" strike="noStrike" kern="1200" dirty="0" smtClean="0">
              <a:solidFill>
                <a:schemeClr val="tx1"/>
              </a:solidFill>
              <a:latin typeface="+mn-lt"/>
              <a:ea typeface="+mn-ea"/>
              <a:cs typeface="+mn-cs"/>
            </a:endParaRPr>
          </a:p>
          <a:p>
            <a:r>
              <a:rPr lang="id-ID" sz="1200" b="0" i="0" u="none" strike="noStrike" kern="1200" dirty="0" smtClean="0">
                <a:solidFill>
                  <a:schemeClr val="tx1"/>
                </a:solidFill>
                <a:latin typeface="+mn-lt"/>
                <a:ea typeface="+mn-ea"/>
                <a:cs typeface="+mn-cs"/>
              </a:rPr>
              <a:t>0</a:t>
            </a:r>
          </a:p>
          <a:p>
            <a:r>
              <a:rPr lang="id-ID" sz="1200" b="0" i="0" u="none" strike="noStrike" kern="1200" dirty="0" smtClean="0">
                <a:solidFill>
                  <a:schemeClr val="tx1"/>
                </a:solidFill>
                <a:latin typeface="+mn-lt"/>
                <a:ea typeface="+mn-ea"/>
                <a:cs typeface="+mn-cs"/>
                <a:hlinkClick r:id="rId3"/>
              </a:rPr>
              <a:t>Balas</a:t>
            </a:r>
            <a:endParaRPr lang="id-ID" sz="1200" b="0" i="0" u="none" strike="noStrike" kern="1200" dirty="0" smtClean="0">
              <a:solidFill>
                <a:schemeClr val="tx1"/>
              </a:solidFill>
              <a:latin typeface="+mn-lt"/>
              <a:ea typeface="+mn-ea"/>
              <a:cs typeface="+mn-cs"/>
            </a:endParaRPr>
          </a:p>
          <a:p>
            <a:r>
              <a:rPr lang="id-ID" sz="1200" b="0" i="0" u="none" strike="noStrike" kern="1200" dirty="0" smtClean="0">
                <a:solidFill>
                  <a:schemeClr val="tx1"/>
                </a:solidFill>
                <a:latin typeface="+mn-lt"/>
                <a:ea typeface="+mn-ea"/>
                <a:cs typeface="+mn-cs"/>
                <a:hlinkClick r:id="rId5"/>
              </a:rPr>
              <a:t>Masjanto</a:t>
            </a:r>
            <a:endParaRPr lang="id-ID" sz="1200" b="0" i="0" kern="1200" dirty="0" smtClean="0">
              <a:solidFill>
                <a:schemeClr val="tx1"/>
              </a:solidFill>
              <a:latin typeface="+mn-lt"/>
              <a:ea typeface="+mn-ea"/>
              <a:cs typeface="+mn-cs"/>
            </a:endParaRPr>
          </a:p>
          <a:p>
            <a:r>
              <a:rPr lang="id-ID" sz="1200" b="0" i="0" u="none" strike="noStrike" kern="1200" dirty="0" smtClean="0">
                <a:solidFill>
                  <a:schemeClr val="tx1"/>
                </a:solidFill>
                <a:latin typeface="+mn-lt"/>
                <a:ea typeface="+mn-ea"/>
                <a:cs typeface="+mn-cs"/>
              </a:rPr>
              <a:t>19 November 2009 22:53:01</a:t>
            </a:r>
          </a:p>
          <a:p>
            <a:r>
              <a:rPr lang="id-ID" sz="1200" b="0" i="0" kern="1200" dirty="0" smtClean="0">
                <a:solidFill>
                  <a:schemeClr val="tx1"/>
                </a:solidFill>
                <a:latin typeface="+mn-lt"/>
                <a:ea typeface="+mn-ea"/>
                <a:cs typeface="+mn-cs"/>
              </a:rPr>
              <a:t>@ Bung Sounggalon dan Masjanto,</a:t>
            </a:r>
          </a:p>
          <a:p>
            <a:r>
              <a:rPr lang="id-ID" sz="1200" b="0" i="0" kern="1200" dirty="0" smtClean="0">
                <a:solidFill>
                  <a:schemeClr val="tx1"/>
                </a:solidFill>
                <a:latin typeface="+mn-lt"/>
                <a:ea typeface="+mn-ea"/>
                <a:cs typeface="+mn-cs"/>
              </a:rPr>
              <a:t>Saya sepakat, tidak terlalu sulit untuk menghitung Pertumbuhan Ekonomi asal ada data dari BPS. Cuma gimana BPS mengukurnya, saya ndak tahu </a:t>
            </a:r>
          </a:p>
          <a:p>
            <a:r>
              <a:rPr lang="id-ID" sz="1200" b="0" i="0" kern="1200" dirty="0" smtClean="0">
                <a:solidFill>
                  <a:schemeClr val="tx1"/>
                </a:solidFill>
                <a:latin typeface="+mn-lt"/>
                <a:ea typeface="+mn-ea"/>
                <a:cs typeface="+mn-cs"/>
              </a:rPr>
              <a:t>Untuk PAD, sejauh yang saya tahu perlu didata dulu unit2 PADnya seperti rumah makan, tempat hiburan, tempat parkir, mall, dll , kemudian diestimasi per-unit itu menghasilkan berapa rupiah …</a:t>
            </a:r>
          </a:p>
          <a:p>
            <a:r>
              <a:rPr lang="id-ID" sz="1200" b="0" i="0" u="none" strike="noStrike" kern="1200" dirty="0" smtClean="0">
                <a:solidFill>
                  <a:schemeClr val="tx1"/>
                </a:solidFill>
                <a:latin typeface="+mn-lt"/>
                <a:ea typeface="+mn-ea"/>
                <a:cs typeface="+mn-cs"/>
                <a:hlinkClick r:id="rId3" tooltip="Report this Post"/>
              </a:rPr>
              <a:t>Laporkan Komentar</a:t>
            </a:r>
            <a:endParaRPr lang="id-ID" sz="1200" b="0" i="0" u="none" strike="noStrike" kern="1200" dirty="0" smtClean="0">
              <a:solidFill>
                <a:schemeClr val="tx1"/>
              </a:solidFill>
              <a:latin typeface="+mn-lt"/>
              <a:ea typeface="+mn-ea"/>
              <a:cs typeface="+mn-cs"/>
            </a:endParaRPr>
          </a:p>
          <a:p>
            <a:r>
              <a:rPr lang="id-ID" sz="1200" b="0" i="0" u="none" strike="noStrike" kern="1200" dirty="0" smtClean="0">
                <a:solidFill>
                  <a:schemeClr val="tx1"/>
                </a:solidFill>
                <a:latin typeface="+mn-lt"/>
                <a:ea typeface="+mn-ea"/>
                <a:cs typeface="+mn-cs"/>
              </a:rPr>
              <a:t>0</a:t>
            </a:r>
          </a:p>
          <a:p>
            <a:r>
              <a:rPr lang="id-ID" sz="1200" b="0" i="0" u="none" strike="noStrike" kern="1200" dirty="0" smtClean="0">
                <a:solidFill>
                  <a:schemeClr val="tx1"/>
                </a:solidFill>
                <a:latin typeface="+mn-lt"/>
                <a:ea typeface="+mn-ea"/>
                <a:cs typeface="+mn-cs"/>
                <a:hlinkClick r:id="rId3"/>
              </a:rPr>
              <a:t>Balas</a:t>
            </a:r>
            <a:endParaRPr lang="id-ID" sz="1200" b="0" i="0" u="none" strike="noStrike" kern="1200" dirty="0" smtClean="0">
              <a:solidFill>
                <a:schemeClr val="tx1"/>
              </a:solidFill>
              <a:latin typeface="+mn-lt"/>
              <a:ea typeface="+mn-ea"/>
              <a:cs typeface="+mn-cs"/>
            </a:endParaRPr>
          </a:p>
          <a:p>
            <a:r>
              <a:rPr lang="id-ID" sz="1200" b="0" i="0" u="none" strike="noStrike" kern="1200" dirty="0" smtClean="0">
                <a:solidFill>
                  <a:schemeClr val="tx1"/>
                </a:solidFill>
                <a:latin typeface="+mn-lt"/>
                <a:ea typeface="+mn-ea"/>
                <a:cs typeface="+mn-cs"/>
                <a:hlinkClick r:id="rId6"/>
              </a:rPr>
              <a:t>Budi Aribowo</a:t>
            </a:r>
            <a:endParaRPr lang="id-ID" sz="1200" b="0" i="0" kern="1200" dirty="0" smtClean="0">
              <a:solidFill>
                <a:schemeClr val="tx1"/>
              </a:solidFill>
              <a:latin typeface="+mn-lt"/>
              <a:ea typeface="+mn-ea"/>
              <a:cs typeface="+mn-cs"/>
            </a:endParaRPr>
          </a:p>
          <a:p>
            <a:r>
              <a:rPr lang="id-ID" sz="1200" b="0" i="0" u="none" strike="noStrike" kern="1200" dirty="0" smtClean="0">
                <a:solidFill>
                  <a:schemeClr val="tx1"/>
                </a:solidFill>
                <a:latin typeface="+mn-lt"/>
                <a:ea typeface="+mn-ea"/>
                <a:cs typeface="+mn-cs"/>
              </a:rPr>
              <a:t>15 April 2010 09:49:34</a:t>
            </a:r>
          </a:p>
          <a:p>
            <a:r>
              <a:rPr lang="id-ID" sz="1200" b="0" i="0" kern="1200" dirty="0" smtClean="0">
                <a:solidFill>
                  <a:schemeClr val="tx1"/>
                </a:solidFill>
                <a:latin typeface="+mn-lt"/>
                <a:ea typeface="+mn-ea"/>
                <a:cs typeface="+mn-cs"/>
              </a:rPr>
              <a:t>salam kenal mas: </a:t>
            </a:r>
            <a:br>
              <a:rPr lang="id-ID" sz="1200" b="0" i="0" kern="1200" dirty="0" smtClean="0">
                <a:solidFill>
                  <a:schemeClr val="tx1"/>
                </a:solidFill>
                <a:latin typeface="+mn-lt"/>
                <a:ea typeface="+mn-ea"/>
                <a:cs typeface="+mn-cs"/>
              </a:rPr>
            </a:br>
            <a:r>
              <a:rPr lang="id-ID" sz="1200" b="0" i="0" kern="1200" dirty="0" smtClean="0">
                <a:solidFill>
                  <a:schemeClr val="tx1"/>
                </a:solidFill>
                <a:latin typeface="+mn-lt"/>
                <a:ea typeface="+mn-ea"/>
                <a:cs typeface="+mn-cs"/>
              </a:rPr>
              <a:t>seberapa besar tingkat pertumbuhan ekonomi terhadap pengurangan pengangguran?</a:t>
            </a:r>
          </a:p>
          <a:p>
            <a:r>
              <a:rPr lang="id-ID" sz="1200" b="0" i="0" u="none" strike="noStrike" kern="1200" dirty="0" smtClean="0">
                <a:solidFill>
                  <a:schemeClr val="tx1"/>
                </a:solidFill>
                <a:latin typeface="+mn-lt"/>
                <a:ea typeface="+mn-ea"/>
                <a:cs typeface="+mn-cs"/>
                <a:hlinkClick r:id="rId3" tooltip="Report this Post"/>
              </a:rPr>
              <a:t>Laporkan Komentar</a:t>
            </a:r>
            <a:endParaRPr lang="id-ID" sz="1200" b="0" i="0" u="none" strike="noStrike" kern="1200" dirty="0" smtClean="0">
              <a:solidFill>
                <a:schemeClr val="tx1"/>
              </a:solidFill>
              <a:latin typeface="+mn-lt"/>
              <a:ea typeface="+mn-ea"/>
              <a:cs typeface="+mn-cs"/>
            </a:endParaRPr>
          </a:p>
          <a:p>
            <a:r>
              <a:rPr lang="id-ID" sz="1200" b="0" i="0" u="none" strike="noStrike" kern="1200" dirty="0" smtClean="0">
                <a:solidFill>
                  <a:schemeClr val="tx1"/>
                </a:solidFill>
                <a:latin typeface="+mn-lt"/>
                <a:ea typeface="+mn-ea"/>
                <a:cs typeface="+mn-cs"/>
              </a:rPr>
              <a:t>0</a:t>
            </a:r>
          </a:p>
          <a:p>
            <a:r>
              <a:rPr lang="id-ID" sz="1200" b="0" i="0" u="none" strike="noStrike" kern="1200" dirty="0" smtClean="0">
                <a:solidFill>
                  <a:schemeClr val="tx1"/>
                </a:solidFill>
                <a:latin typeface="+mn-lt"/>
                <a:ea typeface="+mn-ea"/>
                <a:cs typeface="+mn-cs"/>
                <a:hlinkClick r:id="rId3"/>
              </a:rPr>
              <a:t>Balas</a:t>
            </a:r>
            <a:endParaRPr lang="id-ID" sz="1200" b="0" i="0" u="none" strike="noStrike" kern="1200" dirty="0" smtClean="0">
              <a:solidFill>
                <a:schemeClr val="tx1"/>
              </a:solidFill>
              <a:latin typeface="+mn-lt"/>
              <a:ea typeface="+mn-ea"/>
              <a:cs typeface="+mn-cs"/>
            </a:endParaRPr>
          </a:p>
          <a:p>
            <a:r>
              <a:rPr lang="id-ID" sz="1200" b="0" i="0" u="none" strike="noStrike" kern="1200" dirty="0" smtClean="0">
                <a:solidFill>
                  <a:schemeClr val="tx1"/>
                </a:solidFill>
                <a:latin typeface="+mn-lt"/>
                <a:ea typeface="+mn-ea"/>
                <a:cs typeface="+mn-cs"/>
                <a:hlinkClick r:id="rId7"/>
              </a:rPr>
              <a:t>Jon Feri</a:t>
            </a:r>
            <a:endParaRPr lang="id-ID" sz="1200" b="0" i="0" kern="1200" dirty="0" smtClean="0">
              <a:solidFill>
                <a:schemeClr val="tx1"/>
              </a:solidFill>
              <a:latin typeface="+mn-lt"/>
              <a:ea typeface="+mn-ea"/>
              <a:cs typeface="+mn-cs"/>
            </a:endParaRPr>
          </a:p>
          <a:p>
            <a:r>
              <a:rPr lang="id-ID" sz="1200" b="0" i="0" u="none" strike="noStrike" kern="1200" dirty="0" smtClean="0">
                <a:solidFill>
                  <a:schemeClr val="tx1"/>
                </a:solidFill>
                <a:latin typeface="+mn-lt"/>
                <a:ea typeface="+mn-ea"/>
                <a:cs typeface="+mn-cs"/>
              </a:rPr>
              <a:t>1 June 2010 21:10:55</a:t>
            </a:r>
          </a:p>
          <a:p>
            <a:r>
              <a:rPr lang="id-ID" sz="1200" b="0" i="0" kern="1200" dirty="0" smtClean="0">
                <a:solidFill>
                  <a:schemeClr val="tx1"/>
                </a:solidFill>
                <a:latin typeface="+mn-lt"/>
                <a:ea typeface="+mn-ea"/>
                <a:cs typeface="+mn-cs"/>
              </a:rPr>
              <a:t>mau tanya dong pdb n pnb bknnya berbeda ya?klo mau tw cara menghitung PNB GMN ya?thx</a:t>
            </a:r>
          </a:p>
          <a:p>
            <a:r>
              <a:rPr lang="id-ID" sz="1200" b="0" i="0" u="none" strike="noStrike" kern="1200" dirty="0" smtClean="0">
                <a:solidFill>
                  <a:schemeClr val="tx1"/>
                </a:solidFill>
                <a:latin typeface="+mn-lt"/>
                <a:ea typeface="+mn-ea"/>
                <a:cs typeface="+mn-cs"/>
                <a:hlinkClick r:id="rId3" tooltip="Report this Post"/>
              </a:rPr>
              <a:t>Laporkan Komentar</a:t>
            </a:r>
            <a:endParaRPr lang="id-ID" sz="1200" b="0" i="0" u="none" strike="noStrike" kern="1200" dirty="0" smtClean="0">
              <a:solidFill>
                <a:schemeClr val="tx1"/>
              </a:solidFill>
              <a:latin typeface="+mn-lt"/>
              <a:ea typeface="+mn-ea"/>
              <a:cs typeface="+mn-cs"/>
            </a:endParaRPr>
          </a:p>
          <a:p>
            <a:r>
              <a:rPr lang="id-ID" sz="1200" b="0" i="0" u="none" strike="noStrike" kern="1200" dirty="0" smtClean="0">
                <a:solidFill>
                  <a:schemeClr val="tx1"/>
                </a:solidFill>
                <a:latin typeface="+mn-lt"/>
                <a:ea typeface="+mn-ea"/>
                <a:cs typeface="+mn-cs"/>
              </a:rPr>
              <a:t>0</a:t>
            </a:r>
          </a:p>
          <a:p>
            <a:r>
              <a:rPr lang="id-ID" sz="1200" b="0" i="0" u="none" strike="noStrike" kern="1200" dirty="0" smtClean="0">
                <a:solidFill>
                  <a:schemeClr val="tx1"/>
                </a:solidFill>
                <a:latin typeface="+mn-lt"/>
                <a:ea typeface="+mn-ea"/>
                <a:cs typeface="+mn-cs"/>
                <a:hlinkClick r:id="rId3"/>
              </a:rPr>
              <a:t>Balas</a:t>
            </a:r>
            <a:endParaRPr lang="id-ID" sz="1200" b="0" i="0" u="none" strike="noStrike" kern="1200" dirty="0" smtClean="0">
              <a:solidFill>
                <a:schemeClr val="tx1"/>
              </a:solidFill>
              <a:latin typeface="+mn-lt"/>
              <a:ea typeface="+mn-ea"/>
              <a:cs typeface="+mn-cs"/>
            </a:endParaRPr>
          </a:p>
          <a:p>
            <a:r>
              <a:rPr lang="id-ID" sz="1200" b="0" i="0" u="none" strike="noStrike" kern="1200" dirty="0" smtClean="0">
                <a:solidFill>
                  <a:schemeClr val="tx1"/>
                </a:solidFill>
                <a:latin typeface="+mn-lt"/>
                <a:ea typeface="+mn-ea"/>
                <a:cs typeface="+mn-cs"/>
                <a:hlinkClick r:id="rId8"/>
              </a:rPr>
              <a:t>Robert Sutanto</a:t>
            </a:r>
            <a:endParaRPr lang="id-ID" sz="1200" b="0" i="0" kern="1200" dirty="0" smtClean="0">
              <a:solidFill>
                <a:schemeClr val="tx1"/>
              </a:solidFill>
              <a:latin typeface="+mn-lt"/>
              <a:ea typeface="+mn-ea"/>
              <a:cs typeface="+mn-cs"/>
            </a:endParaRPr>
          </a:p>
          <a:p>
            <a:r>
              <a:rPr lang="id-ID" sz="1200" b="1" i="0" kern="1200" dirty="0" smtClean="0">
                <a:solidFill>
                  <a:schemeClr val="tx1"/>
                </a:solidFill>
                <a:latin typeface="+mn-lt"/>
                <a:ea typeface="+mn-ea"/>
                <a:cs typeface="+mn-cs"/>
              </a:rPr>
              <a:t>Tulis Tanggapan Anda</a:t>
            </a:r>
            <a:endParaRPr lang="id-ID" sz="1200" b="0" i="0" kern="1200" dirty="0" smtClean="0">
              <a:solidFill>
                <a:schemeClr val="tx1"/>
              </a:solidFill>
              <a:latin typeface="+mn-lt"/>
              <a:ea typeface="+mn-ea"/>
              <a:cs typeface="+mn-cs"/>
            </a:endParaRPr>
          </a:p>
          <a:p>
            <a:r>
              <a:rPr lang="id-ID" sz="1200" b="0" i="0" kern="1200" dirty="0" smtClean="0">
                <a:solidFill>
                  <a:schemeClr val="tx1"/>
                </a:solidFill>
                <a:latin typeface="+mn-lt"/>
                <a:ea typeface="+mn-ea"/>
                <a:cs typeface="+mn-cs"/>
              </a:rPr>
              <a:t/>
            </a:r>
            <a:br>
              <a:rPr lang="id-ID" sz="1200" b="0" i="0" kern="1200" dirty="0" smtClean="0">
                <a:solidFill>
                  <a:schemeClr val="tx1"/>
                </a:solidFill>
                <a:latin typeface="+mn-lt"/>
                <a:ea typeface="+mn-ea"/>
                <a:cs typeface="+mn-cs"/>
              </a:rPr>
            </a:br>
            <a:r>
              <a:rPr lang="id-ID" sz="1200" b="0" i="0" kern="1200" dirty="0" smtClean="0">
                <a:solidFill>
                  <a:schemeClr val="tx1"/>
                </a:solidFill>
                <a:latin typeface="+mn-lt"/>
                <a:ea typeface="+mn-ea"/>
                <a:cs typeface="+mn-cs"/>
              </a:rPr>
              <a:t> </a:t>
            </a:r>
          </a:p>
          <a:p>
            <a:r>
              <a:rPr lang="id-ID" sz="1200" b="1" i="0" u="none" strike="noStrike" kern="1200" dirty="0" smtClean="0">
                <a:solidFill>
                  <a:schemeClr val="tx1"/>
                </a:solidFill>
                <a:latin typeface="+mn-lt"/>
                <a:ea typeface="+mn-ea"/>
                <a:cs typeface="+mn-cs"/>
                <a:hlinkClick r:id="rId9"/>
              </a:rPr>
              <a:t>REGISTRASI</a:t>
            </a:r>
            <a:r>
              <a:rPr lang="id-ID" sz="1200" b="1" i="0" u="none" strike="noStrike" kern="1200" dirty="0" smtClean="0">
                <a:solidFill>
                  <a:schemeClr val="tx1"/>
                </a:solidFill>
                <a:latin typeface="+mn-lt"/>
                <a:ea typeface="+mn-ea"/>
                <a:cs typeface="+mn-cs"/>
              </a:rPr>
              <a:t> | </a:t>
            </a:r>
            <a:r>
              <a:rPr lang="id-ID" sz="1200" b="1" i="0" u="none" strike="noStrike" kern="1200" dirty="0" smtClean="0">
                <a:solidFill>
                  <a:schemeClr val="tx1"/>
                </a:solidFill>
                <a:latin typeface="+mn-lt"/>
                <a:ea typeface="+mn-ea"/>
                <a:cs typeface="+mn-cs"/>
                <a:hlinkClick r:id="rId10"/>
              </a:rPr>
              <a:t>MASUK</a:t>
            </a:r>
            <a:endParaRPr lang="id-ID" sz="1200" b="0" i="0" kern="1200" dirty="0" smtClean="0">
              <a:solidFill>
                <a:schemeClr val="tx1"/>
              </a:solidFill>
              <a:latin typeface="+mn-lt"/>
              <a:ea typeface="+mn-ea"/>
              <a:cs typeface="+mn-cs"/>
            </a:endParaRPr>
          </a:p>
          <a:p>
            <a:r>
              <a:rPr lang="id-ID" sz="1200" b="1" i="0" kern="1200" cap="all" dirty="0" smtClean="0">
                <a:solidFill>
                  <a:schemeClr val="tx1"/>
                </a:solidFill>
                <a:latin typeface="+mn-lt"/>
                <a:ea typeface="+mn-ea"/>
                <a:cs typeface="+mn-cs"/>
              </a:rPr>
              <a:t>PROMOTED ARTICLE</a:t>
            </a:r>
          </a:p>
          <a:p>
            <a:r>
              <a:rPr lang="id-ID" sz="1200" b="0" i="0" u="none" strike="noStrike" kern="1200" dirty="0" smtClean="0">
                <a:solidFill>
                  <a:schemeClr val="tx1"/>
                </a:solidFill>
                <a:latin typeface="+mn-lt"/>
                <a:ea typeface="+mn-ea"/>
                <a:cs typeface="+mn-cs"/>
                <a:hlinkClick r:id="rId11"/>
              </a:rPr>
              <a:t>Tips Menghindari Dehidrasi …</a:t>
            </a:r>
            <a:endParaRPr lang="id-ID" sz="1200" b="0" i="0" u="none" strike="noStrike" kern="1200" dirty="0" smtClean="0">
              <a:solidFill>
                <a:schemeClr val="tx1"/>
              </a:solidFill>
              <a:latin typeface="+mn-lt"/>
              <a:ea typeface="+mn-ea"/>
              <a:cs typeface="+mn-cs"/>
            </a:endParaRPr>
          </a:p>
          <a:p>
            <a:r>
              <a:rPr lang="id-ID" sz="1200" b="1" i="0" u="none" strike="noStrike" kern="1200" dirty="0" smtClean="0">
                <a:solidFill>
                  <a:schemeClr val="tx1"/>
                </a:solidFill>
                <a:latin typeface="+mn-lt"/>
                <a:ea typeface="+mn-ea"/>
                <a:cs typeface="+mn-cs"/>
                <a:hlinkClick r:id="rId12"/>
              </a:rPr>
              <a:t>Club Air Mineral</a:t>
            </a:r>
            <a:endParaRPr lang="id-ID" sz="1200" b="1" i="0" u="none" strike="noStrike" kern="1200" dirty="0" smtClean="0">
              <a:solidFill>
                <a:schemeClr val="tx1"/>
              </a:solidFill>
              <a:latin typeface="+mn-lt"/>
              <a:ea typeface="+mn-ea"/>
              <a:cs typeface="+mn-cs"/>
            </a:endParaRPr>
          </a:p>
          <a:p>
            <a:r>
              <a:rPr lang="id-ID" sz="1200" b="0" i="0" u="none" strike="noStrike" kern="1200" dirty="0" smtClean="0">
                <a:solidFill>
                  <a:schemeClr val="tx1"/>
                </a:solidFill>
                <a:latin typeface="+mn-lt"/>
                <a:ea typeface="+mn-ea"/>
                <a:cs typeface="+mn-cs"/>
                <a:hlinkClick r:id="rId13"/>
              </a:rPr>
              <a:t>Kompetisi Blog “Club Air Mineral” …</a:t>
            </a:r>
            <a:endParaRPr lang="id-ID" sz="1200" b="0" i="0" u="none" strike="noStrike" kern="1200" dirty="0" smtClean="0">
              <a:solidFill>
                <a:schemeClr val="tx1"/>
              </a:solidFill>
              <a:latin typeface="+mn-lt"/>
              <a:ea typeface="+mn-ea"/>
              <a:cs typeface="+mn-cs"/>
            </a:endParaRPr>
          </a:p>
          <a:p>
            <a:r>
              <a:rPr lang="id-ID" sz="1200" b="1" i="0" u="none" strike="noStrike" kern="1200" dirty="0" smtClean="0">
                <a:solidFill>
                  <a:schemeClr val="tx1"/>
                </a:solidFill>
                <a:latin typeface="+mn-lt"/>
                <a:ea typeface="+mn-ea"/>
                <a:cs typeface="+mn-cs"/>
                <a:hlinkClick r:id="rId12"/>
              </a:rPr>
              <a:t>Club Air Mineral</a:t>
            </a:r>
            <a:endParaRPr lang="id-ID" sz="1200" b="1" i="0" u="none" strike="noStrike" kern="1200" dirty="0" smtClean="0">
              <a:solidFill>
                <a:schemeClr val="tx1"/>
              </a:solidFill>
              <a:latin typeface="+mn-lt"/>
              <a:ea typeface="+mn-ea"/>
              <a:cs typeface="+mn-cs"/>
            </a:endParaRPr>
          </a:p>
          <a:p>
            <a:r>
              <a:rPr lang="id-ID" sz="1200" b="0" i="0" u="none" strike="noStrike" kern="1200" dirty="0" smtClean="0">
                <a:solidFill>
                  <a:schemeClr val="tx1"/>
                </a:solidFill>
                <a:latin typeface="+mn-lt"/>
                <a:ea typeface="+mn-ea"/>
                <a:cs typeface="+mn-cs"/>
                <a:hlinkClick r:id="rId14"/>
              </a:rPr>
              <a:t>Tips Memilih Air Minum yang Baik …</a:t>
            </a:r>
            <a:endParaRPr lang="id-ID" sz="1200" b="0" i="0" u="none" strike="noStrike" kern="1200" dirty="0" smtClean="0">
              <a:solidFill>
                <a:schemeClr val="tx1"/>
              </a:solidFill>
              <a:latin typeface="+mn-lt"/>
              <a:ea typeface="+mn-ea"/>
              <a:cs typeface="+mn-cs"/>
            </a:endParaRPr>
          </a:p>
          <a:p>
            <a:r>
              <a:rPr lang="id-ID" sz="1200" b="1" i="0" u="none" strike="noStrike" kern="1200" dirty="0" smtClean="0">
                <a:solidFill>
                  <a:schemeClr val="tx1"/>
                </a:solidFill>
                <a:latin typeface="+mn-lt"/>
                <a:ea typeface="+mn-ea"/>
                <a:cs typeface="+mn-cs"/>
                <a:hlinkClick r:id="rId12"/>
              </a:rPr>
              <a:t>Club Air Mineral</a:t>
            </a:r>
            <a:endParaRPr lang="id-ID" sz="1200" b="1" i="0" u="none" strike="noStrike" kern="1200" dirty="0" smtClean="0">
              <a:solidFill>
                <a:schemeClr val="tx1"/>
              </a:solidFill>
              <a:latin typeface="+mn-lt"/>
              <a:ea typeface="+mn-ea"/>
              <a:cs typeface="+mn-cs"/>
            </a:endParaRPr>
          </a:p>
          <a:p>
            <a:r>
              <a:rPr lang="id-ID" sz="1200" b="0" i="0" u="none" strike="noStrike" kern="1200" dirty="0" smtClean="0">
                <a:solidFill>
                  <a:schemeClr val="tx1"/>
                </a:solidFill>
                <a:latin typeface="+mn-lt"/>
                <a:ea typeface="+mn-ea"/>
                <a:cs typeface="+mn-cs"/>
                <a:hlinkClick r:id="rId11"/>
              </a:rPr>
              <a:t>Tips Menghindari Dehidrasi …</a:t>
            </a:r>
            <a:endParaRPr lang="id-ID" sz="1200" b="0" i="0" u="none" strike="noStrike" kern="1200" dirty="0" smtClean="0">
              <a:solidFill>
                <a:schemeClr val="tx1"/>
              </a:solidFill>
              <a:latin typeface="+mn-lt"/>
              <a:ea typeface="+mn-ea"/>
              <a:cs typeface="+mn-cs"/>
            </a:endParaRPr>
          </a:p>
          <a:p>
            <a:r>
              <a:rPr lang="id-ID" sz="1200" b="1" i="0" u="none" strike="noStrike" kern="1200" dirty="0" smtClean="0">
                <a:solidFill>
                  <a:schemeClr val="tx1"/>
                </a:solidFill>
                <a:latin typeface="+mn-lt"/>
                <a:ea typeface="+mn-ea"/>
                <a:cs typeface="+mn-cs"/>
                <a:hlinkClick r:id="rId12"/>
              </a:rPr>
              <a:t>Club Air Mineral</a:t>
            </a:r>
            <a:endParaRPr lang="id-ID" sz="1200" b="1" i="0" u="none" strike="noStrike" kern="1200" dirty="0" smtClean="0">
              <a:solidFill>
                <a:schemeClr val="tx1"/>
              </a:solidFill>
              <a:latin typeface="+mn-lt"/>
              <a:ea typeface="+mn-ea"/>
              <a:cs typeface="+mn-cs"/>
            </a:endParaRPr>
          </a:p>
          <a:p>
            <a:r>
              <a:rPr lang="id-ID" sz="1200" b="0" i="0" u="none" strike="noStrike" kern="1200" dirty="0" smtClean="0">
                <a:solidFill>
                  <a:schemeClr val="tx1"/>
                </a:solidFill>
                <a:latin typeface="+mn-lt"/>
                <a:ea typeface="+mn-ea"/>
                <a:cs typeface="+mn-cs"/>
                <a:hlinkClick r:id="rId13"/>
              </a:rPr>
              <a:t>Kompetisi Blog “Club Air Mineral” …</a:t>
            </a:r>
            <a:endParaRPr lang="id-ID" sz="1200" b="0" i="0" u="none" strike="noStrike" kern="1200" dirty="0" smtClean="0">
              <a:solidFill>
                <a:schemeClr val="tx1"/>
              </a:solidFill>
              <a:latin typeface="+mn-lt"/>
              <a:ea typeface="+mn-ea"/>
              <a:cs typeface="+mn-cs"/>
            </a:endParaRPr>
          </a:p>
          <a:p>
            <a:r>
              <a:rPr lang="id-ID" sz="1200" b="1" i="0" u="none" strike="noStrike" kern="1200" dirty="0" smtClean="0">
                <a:solidFill>
                  <a:schemeClr val="tx1"/>
                </a:solidFill>
                <a:latin typeface="+mn-lt"/>
                <a:ea typeface="+mn-ea"/>
                <a:cs typeface="+mn-cs"/>
                <a:hlinkClick r:id="rId12"/>
              </a:rPr>
              <a:t>Club Air Mineral</a:t>
            </a:r>
            <a:endParaRPr lang="id-ID" sz="1200" b="1" i="0" u="none" strike="noStrike" kern="1200" dirty="0" smtClean="0">
              <a:solidFill>
                <a:schemeClr val="tx1"/>
              </a:solidFill>
              <a:latin typeface="+mn-lt"/>
              <a:ea typeface="+mn-ea"/>
              <a:cs typeface="+mn-cs"/>
            </a:endParaRPr>
          </a:p>
          <a:p>
            <a:r>
              <a:rPr lang="id-ID" sz="1200" b="0" i="0" u="none" strike="noStrike" kern="1200" dirty="0" smtClean="0">
                <a:solidFill>
                  <a:schemeClr val="tx1"/>
                </a:solidFill>
                <a:latin typeface="+mn-lt"/>
                <a:ea typeface="+mn-ea"/>
                <a:cs typeface="+mn-cs"/>
                <a:hlinkClick r:id="rId14"/>
              </a:rPr>
              <a:t>Tips Memilih Air Minum yang Baik …</a:t>
            </a:r>
            <a:endParaRPr lang="id-ID" sz="1200" b="0" i="0" u="none" strike="noStrike" kern="1200" dirty="0" smtClean="0">
              <a:solidFill>
                <a:schemeClr val="tx1"/>
              </a:solidFill>
              <a:latin typeface="+mn-lt"/>
              <a:ea typeface="+mn-ea"/>
              <a:cs typeface="+mn-cs"/>
            </a:endParaRPr>
          </a:p>
          <a:p>
            <a:r>
              <a:rPr lang="id-ID" sz="1200" b="1" i="0" u="none" strike="noStrike" kern="1200" dirty="0" smtClean="0">
                <a:solidFill>
                  <a:schemeClr val="tx1"/>
                </a:solidFill>
                <a:latin typeface="+mn-lt"/>
                <a:ea typeface="+mn-ea"/>
                <a:cs typeface="+mn-cs"/>
                <a:hlinkClick r:id="rId12"/>
              </a:rPr>
              <a:t>Club Air Mineral</a:t>
            </a:r>
            <a:endParaRPr lang="id-ID" sz="1200" b="1" i="0" u="none" strike="noStrike" kern="1200" dirty="0" smtClean="0">
              <a:solidFill>
                <a:schemeClr val="tx1"/>
              </a:solidFill>
              <a:latin typeface="+mn-lt"/>
              <a:ea typeface="+mn-ea"/>
              <a:cs typeface="+mn-cs"/>
            </a:endParaRPr>
          </a:p>
          <a:p>
            <a:r>
              <a:rPr lang="id-ID" sz="1200" b="0" i="0" kern="1200" dirty="0" smtClean="0">
                <a:solidFill>
                  <a:schemeClr val="tx1"/>
                </a:solidFill>
                <a:latin typeface="+mn-lt"/>
                <a:ea typeface="+mn-ea"/>
                <a:cs typeface="+mn-cs"/>
              </a:rPr>
              <a:t/>
            </a:r>
            <a:br>
              <a:rPr lang="id-ID" sz="1200" b="0" i="0" kern="1200" dirty="0" smtClean="0">
                <a:solidFill>
                  <a:schemeClr val="tx1"/>
                </a:solidFill>
                <a:latin typeface="+mn-lt"/>
                <a:ea typeface="+mn-ea"/>
                <a:cs typeface="+mn-cs"/>
              </a:rPr>
            </a:br>
            <a:r>
              <a:rPr lang="id-ID" sz="1200" b="1" i="0" kern="1200" dirty="0" smtClean="0">
                <a:solidFill>
                  <a:schemeClr val="tx1"/>
                </a:solidFill>
                <a:latin typeface="+mn-lt"/>
                <a:ea typeface="+mn-ea"/>
                <a:cs typeface="+mn-cs"/>
              </a:rPr>
              <a:t>TRENDING ARTICLES</a:t>
            </a:r>
          </a:p>
          <a:p>
            <a:r>
              <a:rPr lang="id-ID" sz="1200" b="1" i="0" u="none" strike="noStrike" kern="1200" dirty="0" smtClean="0">
                <a:solidFill>
                  <a:schemeClr val="tx1"/>
                </a:solidFill>
                <a:latin typeface="+mn-lt"/>
                <a:ea typeface="+mn-ea"/>
                <a:cs typeface="+mn-cs"/>
                <a:hlinkClick r:id="rId15"/>
              </a:rPr>
              <a:t>Danlanal V Semarang di Tangkap BNN Pakai …</a:t>
            </a:r>
            <a:endParaRPr lang="id-ID" sz="1200" b="1" i="0" kern="1200" dirty="0" smtClean="0">
              <a:solidFill>
                <a:schemeClr val="tx1"/>
              </a:solidFill>
              <a:latin typeface="+mn-lt"/>
              <a:ea typeface="+mn-ea"/>
              <a:cs typeface="+mn-cs"/>
            </a:endParaRPr>
          </a:p>
          <a:p>
            <a:r>
              <a:rPr lang="id-ID" sz="1200" b="1" i="0" u="none" strike="noStrike" kern="1200" dirty="0" smtClean="0">
                <a:solidFill>
                  <a:schemeClr val="tx1"/>
                </a:solidFill>
                <a:latin typeface="+mn-lt"/>
                <a:ea typeface="+mn-ea"/>
                <a:cs typeface="+mn-cs"/>
              </a:rPr>
              <a:t>Febrialdi| 6 jam yang lalu</a:t>
            </a:r>
          </a:p>
          <a:p>
            <a:r>
              <a:rPr lang="id-ID" sz="1200" b="1" i="0" u="none" strike="noStrike" kern="1200" dirty="0" smtClean="0">
                <a:solidFill>
                  <a:schemeClr val="tx1"/>
                </a:solidFill>
                <a:latin typeface="+mn-lt"/>
                <a:ea typeface="+mn-ea"/>
                <a:cs typeface="+mn-cs"/>
                <a:hlinkClick r:id="rId16"/>
              </a:rPr>
              <a:t>Fatal, Caleg Ganda Cermin Parpol Tak …</a:t>
            </a:r>
            <a:endParaRPr lang="id-ID" sz="1200" b="1" i="0" kern="1200" dirty="0" smtClean="0">
              <a:solidFill>
                <a:schemeClr val="tx1"/>
              </a:solidFill>
              <a:latin typeface="+mn-lt"/>
              <a:ea typeface="+mn-ea"/>
              <a:cs typeface="+mn-cs"/>
            </a:endParaRPr>
          </a:p>
          <a:p>
            <a:r>
              <a:rPr lang="id-ID" sz="1200" b="1" i="0" u="none" strike="noStrike" kern="1200" dirty="0" smtClean="0">
                <a:solidFill>
                  <a:schemeClr val="tx1"/>
                </a:solidFill>
                <a:latin typeface="+mn-lt"/>
                <a:ea typeface="+mn-ea"/>
                <a:cs typeface="+mn-cs"/>
              </a:rPr>
              <a:t>Wah Yudi| 11 jam yang lalu</a:t>
            </a:r>
          </a:p>
          <a:p>
            <a:r>
              <a:rPr lang="id-ID" sz="1200" b="1" i="0" u="none" strike="noStrike" kern="1200" dirty="0" smtClean="0">
                <a:solidFill>
                  <a:schemeClr val="tx1"/>
                </a:solidFill>
                <a:latin typeface="+mn-lt"/>
                <a:ea typeface="+mn-ea"/>
                <a:cs typeface="+mn-cs"/>
                <a:hlinkClick r:id="rId17"/>
              </a:rPr>
              <a:t>Dibalik Rencana Kenaikan Harga BBM (Ada) …</a:t>
            </a:r>
            <a:endParaRPr lang="id-ID" sz="1200" b="1" i="0" kern="1200" dirty="0" smtClean="0">
              <a:solidFill>
                <a:schemeClr val="tx1"/>
              </a:solidFill>
              <a:latin typeface="+mn-lt"/>
              <a:ea typeface="+mn-ea"/>
              <a:cs typeface="+mn-cs"/>
            </a:endParaRPr>
          </a:p>
          <a:p>
            <a:r>
              <a:rPr lang="id-ID" sz="1200" b="1" i="0" u="none" strike="noStrike" kern="1200" dirty="0" smtClean="0">
                <a:solidFill>
                  <a:schemeClr val="tx1"/>
                </a:solidFill>
                <a:latin typeface="+mn-lt"/>
                <a:ea typeface="+mn-ea"/>
                <a:cs typeface="+mn-cs"/>
              </a:rPr>
              <a:t>Mania Telo| 11 jam yang lalu</a:t>
            </a:r>
          </a:p>
          <a:p>
            <a:r>
              <a:rPr lang="id-ID" sz="1200" b="1" i="0" u="none" strike="noStrike" kern="1200" dirty="0" smtClean="0">
                <a:solidFill>
                  <a:schemeClr val="tx1"/>
                </a:solidFill>
                <a:latin typeface="+mn-lt"/>
                <a:ea typeface="+mn-ea"/>
                <a:cs typeface="+mn-cs"/>
                <a:hlinkClick r:id="rId18"/>
              </a:rPr>
              <a:t>Ustaz Jefry Meninggal Akibat Cedera Kepala …</a:t>
            </a:r>
            <a:endParaRPr lang="id-ID" sz="1200" b="1" i="0" kern="1200" dirty="0" smtClean="0">
              <a:solidFill>
                <a:schemeClr val="tx1"/>
              </a:solidFill>
              <a:latin typeface="+mn-lt"/>
              <a:ea typeface="+mn-ea"/>
              <a:cs typeface="+mn-cs"/>
            </a:endParaRPr>
          </a:p>
          <a:p>
            <a:r>
              <a:rPr lang="id-ID" sz="1200" b="1" i="0" u="none" strike="noStrike" kern="1200" dirty="0" smtClean="0">
                <a:solidFill>
                  <a:schemeClr val="tx1"/>
                </a:solidFill>
                <a:latin typeface="+mn-lt"/>
                <a:ea typeface="+mn-ea"/>
                <a:cs typeface="+mn-cs"/>
              </a:rPr>
              <a:t>Wahyu Triasmara| 14 jam yang lalu</a:t>
            </a:r>
          </a:p>
          <a:p>
            <a:r>
              <a:rPr lang="id-ID" sz="1200" b="1" i="0" u="none" strike="noStrike" kern="1200" dirty="0" smtClean="0">
                <a:solidFill>
                  <a:schemeClr val="tx1"/>
                </a:solidFill>
                <a:latin typeface="+mn-lt"/>
                <a:ea typeface="+mn-ea"/>
                <a:cs typeface="+mn-cs"/>
                <a:hlinkClick r:id="rId19"/>
              </a:rPr>
              <a:t>“Kalo Miskin Tau Dirilah”, Sakit …</a:t>
            </a:r>
            <a:endParaRPr lang="id-ID" sz="1200" b="1" i="0" kern="1200" dirty="0" smtClean="0">
              <a:solidFill>
                <a:schemeClr val="tx1"/>
              </a:solidFill>
              <a:latin typeface="+mn-lt"/>
              <a:ea typeface="+mn-ea"/>
              <a:cs typeface="+mn-cs"/>
            </a:endParaRPr>
          </a:p>
          <a:p>
            <a:r>
              <a:rPr lang="id-ID" sz="1200" b="1" i="0" u="none" strike="noStrike" kern="1200" dirty="0" smtClean="0">
                <a:solidFill>
                  <a:schemeClr val="tx1"/>
                </a:solidFill>
                <a:latin typeface="+mn-lt"/>
                <a:ea typeface="+mn-ea"/>
                <a:cs typeface="+mn-cs"/>
              </a:rPr>
              <a:t>Dani Yahya| 14 jam yang lalu</a:t>
            </a:r>
          </a:p>
          <a:p>
            <a:r>
              <a:rPr lang="id-ID" sz="1200" b="1" i="0" u="none" strike="noStrike" kern="1200" dirty="0" smtClean="0">
                <a:solidFill>
                  <a:schemeClr val="tx1"/>
                </a:solidFill>
                <a:latin typeface="+mn-lt"/>
                <a:ea typeface="+mn-ea"/>
                <a:cs typeface="+mn-cs"/>
                <a:hlinkClick r:id="rId3"/>
              </a:rPr>
              <a:t>INFO &amp; PENGUMUMAN</a:t>
            </a:r>
            <a:endParaRPr lang="id-ID" sz="1200" b="0" i="0" kern="1200" dirty="0" smtClean="0">
              <a:solidFill>
                <a:schemeClr val="tx1"/>
              </a:solidFill>
              <a:latin typeface="+mn-lt"/>
              <a:ea typeface="+mn-ea"/>
              <a:cs typeface="+mn-cs"/>
            </a:endParaRPr>
          </a:p>
          <a:p>
            <a:r>
              <a:rPr lang="id-ID" sz="1200" b="1" i="0" u="none" strike="noStrike" kern="1200" dirty="0" smtClean="0">
                <a:solidFill>
                  <a:schemeClr val="tx1"/>
                </a:solidFill>
                <a:latin typeface="+mn-lt"/>
                <a:ea typeface="+mn-ea"/>
                <a:cs typeface="+mn-cs"/>
                <a:hlinkClick r:id="rId3"/>
              </a:rPr>
              <a:t>KONTAK KOMPASIANA</a:t>
            </a:r>
            <a:endParaRPr lang="id-ID" sz="1200" b="0" i="0" kern="1200" dirty="0" smtClean="0">
              <a:solidFill>
                <a:schemeClr val="tx1"/>
              </a:solidFill>
              <a:latin typeface="+mn-lt"/>
              <a:ea typeface="+mn-ea"/>
              <a:cs typeface="+mn-cs"/>
            </a:endParaRPr>
          </a:p>
          <a:p>
            <a:r>
              <a:rPr lang="id-ID" sz="1200" b="0" i="0" u="none" strike="noStrike" kern="1200" dirty="0" smtClean="0">
                <a:solidFill>
                  <a:schemeClr val="tx1"/>
                </a:solidFill>
                <a:latin typeface="+mn-lt"/>
                <a:ea typeface="+mn-ea"/>
                <a:cs typeface="+mn-cs"/>
                <a:hlinkClick r:id="rId20"/>
              </a:rPr>
              <a:t>INDEX</a:t>
            </a:r>
            <a:endParaRPr lang="id-ID" sz="1200" b="0" i="0" kern="1200" dirty="0" smtClean="0">
              <a:solidFill>
                <a:schemeClr val="tx1"/>
              </a:solidFill>
              <a:latin typeface="+mn-lt"/>
              <a:ea typeface="+mn-ea"/>
              <a:cs typeface="+mn-cs"/>
            </a:endParaRPr>
          </a:p>
          <a:p>
            <a:r>
              <a:rPr lang="id-ID" sz="1200" b="1" i="0" u="none" strike="noStrike" kern="1200" dirty="0" smtClean="0">
                <a:solidFill>
                  <a:schemeClr val="tx1"/>
                </a:solidFill>
                <a:latin typeface="+mn-lt"/>
                <a:ea typeface="+mn-ea"/>
                <a:cs typeface="+mn-cs"/>
                <a:hlinkClick r:id="rId21" tooltip="Nabung Pohon bersama CIMB Niaga dapet Hadiah Jutaan Rupiah?"/>
              </a:rPr>
              <a:t>Nabung Pohon bersama CIMB Niaga dapet …</a:t>
            </a:r>
            <a:endParaRPr lang="id-ID" sz="1200" b="0" i="0" kern="1200" dirty="0" smtClean="0">
              <a:solidFill>
                <a:schemeClr val="tx1"/>
              </a:solidFill>
              <a:latin typeface="+mn-lt"/>
              <a:ea typeface="+mn-ea"/>
              <a:cs typeface="+mn-cs"/>
            </a:endParaRPr>
          </a:p>
          <a:p>
            <a:r>
              <a:rPr lang="id-ID" sz="1200" b="1" i="0" u="none" strike="noStrike" kern="1200" dirty="0" smtClean="0">
                <a:solidFill>
                  <a:schemeClr val="tx1"/>
                </a:solidFill>
                <a:latin typeface="+mn-lt"/>
                <a:ea typeface="+mn-ea"/>
                <a:cs typeface="+mn-cs"/>
                <a:hlinkClick r:id="rId22" tooltip="Pemenang “Hutan Indonesia” Blog Competition"/>
              </a:rPr>
              <a:t>Pemenang “Hutan Indonesia” Blog …</a:t>
            </a:r>
            <a:endParaRPr lang="id-ID" sz="1200" b="0" i="0" kern="1200" dirty="0" smtClean="0">
              <a:solidFill>
                <a:schemeClr val="tx1"/>
              </a:solidFill>
              <a:latin typeface="+mn-lt"/>
              <a:ea typeface="+mn-ea"/>
              <a:cs typeface="+mn-cs"/>
            </a:endParaRPr>
          </a:p>
          <a:p>
            <a:r>
              <a:rPr lang="id-ID" sz="1200" b="1" i="0" u="none" strike="noStrike" kern="1200" dirty="0" smtClean="0">
                <a:solidFill>
                  <a:schemeClr val="tx1"/>
                </a:solidFill>
                <a:latin typeface="+mn-lt"/>
                <a:ea typeface="+mn-ea"/>
                <a:cs typeface="+mn-cs"/>
                <a:hlinkClick r:id="rId23" tooltip="Djarum Black Innovation Awards Talks 2013 Perdana di Bandung"/>
              </a:rPr>
              <a:t>Djarum Black Innovation Awards Talks …</a:t>
            </a:r>
            <a:endParaRPr lang="id-ID" sz="1200" b="0" i="0" kern="1200" dirty="0" smtClean="0">
              <a:solidFill>
                <a:schemeClr val="tx1"/>
              </a:solidFill>
              <a:latin typeface="+mn-lt"/>
              <a:ea typeface="+mn-ea"/>
              <a:cs typeface="+mn-cs"/>
            </a:endParaRPr>
          </a:p>
          <a:p>
            <a:r>
              <a:rPr lang="id-ID" sz="1200" b="0" i="0" kern="1200" dirty="0" smtClean="0">
                <a:solidFill>
                  <a:schemeClr val="tx1"/>
                </a:solidFill>
                <a:latin typeface="+mn-lt"/>
                <a:ea typeface="+mn-ea"/>
                <a:cs typeface="+mn-cs"/>
              </a:rPr>
              <a:t>TERAKTUAL</a:t>
            </a:r>
          </a:p>
          <a:p>
            <a:r>
              <a:rPr lang="id-ID" sz="1200" b="0" i="0" kern="1200" dirty="0" smtClean="0">
                <a:solidFill>
                  <a:schemeClr val="tx1"/>
                </a:solidFill>
                <a:latin typeface="+mn-lt"/>
                <a:ea typeface="+mn-ea"/>
                <a:cs typeface="+mn-cs"/>
              </a:rPr>
              <a:t>INSPIRATIF</a:t>
            </a:r>
          </a:p>
          <a:p>
            <a:r>
              <a:rPr lang="id-ID" sz="1200" b="0" i="0" u="none" strike="noStrike" kern="1200" dirty="0" smtClean="0">
                <a:solidFill>
                  <a:schemeClr val="tx1"/>
                </a:solidFill>
                <a:latin typeface="+mn-lt"/>
                <a:ea typeface="+mn-ea"/>
                <a:cs typeface="+mn-cs"/>
                <a:hlinkClick r:id="rId24"/>
              </a:rPr>
              <a:t>Anazkia, Srikandi Blogger Favorit 2013, di Antara Para …</a:t>
            </a:r>
            <a:r>
              <a:rPr lang="id-ID" sz="1200" b="0" i="0" u="none" strike="noStrike" kern="1200" dirty="0" smtClean="0">
                <a:solidFill>
                  <a:schemeClr val="tx1"/>
                </a:solidFill>
                <a:latin typeface="+mn-lt"/>
                <a:ea typeface="+mn-ea"/>
                <a:cs typeface="+mn-cs"/>
                <a:hlinkClick r:id="rId25"/>
              </a:rPr>
              <a:t>Hidupnya Pas-Pasan, Sedekahnya 30 Juta!</a:t>
            </a:r>
            <a:r>
              <a:rPr lang="id-ID" sz="1200" b="0" i="0" u="none" strike="noStrike" kern="1200" dirty="0" smtClean="0">
                <a:solidFill>
                  <a:schemeClr val="tx1"/>
                </a:solidFill>
                <a:latin typeface="+mn-lt"/>
                <a:ea typeface="+mn-ea"/>
                <a:cs typeface="+mn-cs"/>
                <a:hlinkClick r:id="rId26"/>
              </a:rPr>
              <a:t>Ketika Hati Berjilbab</a:t>
            </a:r>
            <a:r>
              <a:rPr lang="id-ID" sz="1200" b="0" i="0" u="none" strike="noStrike" kern="1200" dirty="0" smtClean="0">
                <a:solidFill>
                  <a:schemeClr val="tx1"/>
                </a:solidFill>
                <a:latin typeface="+mn-lt"/>
                <a:ea typeface="+mn-ea"/>
                <a:cs typeface="+mn-cs"/>
                <a:hlinkClick r:id="rId27"/>
              </a:rPr>
              <a:t>Arti Keluarga Bagi PKS</a:t>
            </a:r>
            <a:r>
              <a:rPr lang="id-ID" sz="1200" b="0" i="0" u="none" strike="noStrike" kern="1200" dirty="0" smtClean="0">
                <a:solidFill>
                  <a:schemeClr val="tx1"/>
                </a:solidFill>
                <a:latin typeface="+mn-lt"/>
                <a:ea typeface="+mn-ea"/>
                <a:cs typeface="+mn-cs"/>
                <a:hlinkClick r:id="rId28"/>
              </a:rPr>
              <a:t>Kesadaran</a:t>
            </a:r>
            <a:r>
              <a:rPr lang="id-ID" sz="1200" b="0" i="0" u="none" strike="noStrike" kern="1200" dirty="0" smtClean="0">
                <a:solidFill>
                  <a:schemeClr val="tx1"/>
                </a:solidFill>
                <a:latin typeface="+mn-lt"/>
                <a:ea typeface="+mn-ea"/>
                <a:cs typeface="+mn-cs"/>
                <a:hlinkClick r:id="rId29"/>
              </a:rPr>
              <a:t>Buah Kenikmatan Asap Kretek Tembakau</a:t>
            </a:r>
            <a:r>
              <a:rPr lang="id-ID" sz="1200" b="0" i="0" u="none" strike="noStrike" kern="1200" dirty="0" smtClean="0">
                <a:solidFill>
                  <a:schemeClr val="tx1"/>
                </a:solidFill>
                <a:latin typeface="+mn-lt"/>
                <a:ea typeface="+mn-ea"/>
                <a:cs typeface="+mn-cs"/>
                <a:hlinkClick r:id="rId30"/>
              </a:rPr>
              <a:t>Jangan Bobok di RS Nak, Ngga Enak</a:t>
            </a:r>
            <a:r>
              <a:rPr lang="id-ID" sz="1200" b="0" i="0" u="none" strike="noStrike" kern="1200" dirty="0" smtClean="0">
                <a:solidFill>
                  <a:schemeClr val="tx1"/>
                </a:solidFill>
                <a:latin typeface="+mn-lt"/>
                <a:ea typeface="+mn-ea"/>
                <a:cs typeface="+mn-cs"/>
                <a:hlinkClick r:id="rId31"/>
              </a:rPr>
              <a:t>Mengandungmu, Nak…</a:t>
            </a:r>
            <a:r>
              <a:rPr lang="id-ID" sz="1200" b="0" i="0" u="none" strike="noStrike" kern="1200" dirty="0" smtClean="0">
                <a:solidFill>
                  <a:schemeClr val="tx1"/>
                </a:solidFill>
                <a:latin typeface="+mn-lt"/>
                <a:ea typeface="+mn-ea"/>
                <a:cs typeface="+mn-cs"/>
                <a:hlinkClick r:id="rId32"/>
              </a:rPr>
              <a:t>Interval Mengingat Tuhan: Antara Lalai dan Syukur…</a:t>
            </a:r>
            <a:r>
              <a:rPr lang="id-ID" sz="1200" b="0" i="0" u="none" strike="noStrike" kern="1200" dirty="0" smtClean="0">
                <a:solidFill>
                  <a:schemeClr val="tx1"/>
                </a:solidFill>
                <a:latin typeface="+mn-lt"/>
                <a:ea typeface="+mn-ea"/>
                <a:cs typeface="+mn-cs"/>
                <a:hlinkClick r:id="rId33"/>
              </a:rPr>
              <a:t>Kematian Terindah</a:t>
            </a:r>
            <a:endParaRPr lang="id-ID" sz="1200" b="0" i="0" kern="1200" dirty="0" smtClean="0">
              <a:solidFill>
                <a:schemeClr val="tx1"/>
              </a:solidFill>
              <a:latin typeface="+mn-lt"/>
              <a:ea typeface="+mn-ea"/>
              <a:cs typeface="+mn-cs"/>
            </a:endParaRPr>
          </a:p>
          <a:p>
            <a:r>
              <a:rPr lang="id-ID" sz="1200" b="0" i="0" kern="1200" dirty="0" smtClean="0">
                <a:solidFill>
                  <a:schemeClr val="tx1"/>
                </a:solidFill>
                <a:latin typeface="+mn-lt"/>
                <a:ea typeface="+mn-ea"/>
                <a:cs typeface="+mn-cs"/>
              </a:rPr>
              <a:t>BERMANFAAT</a:t>
            </a:r>
          </a:p>
          <a:p>
            <a:r>
              <a:rPr lang="id-ID" sz="1200" b="0" i="0" kern="1200" dirty="0" smtClean="0">
                <a:solidFill>
                  <a:schemeClr val="tx1"/>
                </a:solidFill>
                <a:latin typeface="+mn-lt"/>
                <a:ea typeface="+mn-ea"/>
                <a:cs typeface="+mn-cs"/>
              </a:rPr>
              <a:t>MENARIK</a:t>
            </a:r>
          </a:p>
          <a:p>
            <a:r>
              <a:rPr lang="id-ID" sz="1200" b="1" i="0" kern="1200" dirty="0" smtClean="0">
                <a:solidFill>
                  <a:schemeClr val="tx1"/>
                </a:solidFill>
                <a:latin typeface="+mn-lt"/>
                <a:ea typeface="+mn-ea"/>
                <a:cs typeface="+mn-cs"/>
              </a:rPr>
              <a:t>Subscribe and Follow Kompasiana:</a:t>
            </a:r>
          </a:p>
          <a:p>
            <a:r>
              <a:rPr lang="id-ID" sz="1200" b="0" i="0" kern="1200" dirty="0" smtClean="0">
                <a:solidFill>
                  <a:schemeClr val="tx1"/>
                </a:solidFill>
                <a:latin typeface="+mn-lt"/>
                <a:ea typeface="+mn-ea"/>
                <a:cs typeface="+mn-cs"/>
              </a:rPr>
              <a:t>  </a:t>
            </a:r>
          </a:p>
          <a:p>
            <a:r>
              <a:rPr lang="id-ID" sz="1200" b="0" i="0" kern="1200" dirty="0" smtClean="0">
                <a:solidFill>
                  <a:schemeClr val="tx1"/>
                </a:solidFill>
                <a:latin typeface="+mn-lt"/>
                <a:ea typeface="+mn-ea"/>
                <a:cs typeface="+mn-cs"/>
              </a:rPr>
              <a:t>g = {(467-420)/420}x100% = 11,19%</a:t>
            </a:r>
            <a:br>
              <a:rPr lang="id-ID" sz="1200" b="0" i="0" kern="1200" dirty="0" smtClean="0">
                <a:solidFill>
                  <a:schemeClr val="tx1"/>
                </a:solidFill>
                <a:latin typeface="+mn-lt"/>
                <a:ea typeface="+mn-ea"/>
                <a:cs typeface="+mn-cs"/>
              </a:rPr>
            </a:br>
            <a:endParaRPr lang="id-ID" dirty="0"/>
          </a:p>
        </p:txBody>
      </p:sp>
      <p:sp>
        <p:nvSpPr>
          <p:cNvPr id="4" name="Slide Number Placeholder 3"/>
          <p:cNvSpPr>
            <a:spLocks noGrp="1"/>
          </p:cNvSpPr>
          <p:nvPr>
            <p:ph type="sldNum" sz="quarter" idx="10"/>
          </p:nvPr>
        </p:nvSpPr>
        <p:spPr/>
        <p:txBody>
          <a:bodyPr/>
          <a:lstStyle/>
          <a:p>
            <a:fld id="{1E6E66FC-B07A-4742-85E1-E575996C6570}" type="slidenum">
              <a:rPr lang="id-ID" smtClean="0"/>
              <a:pPr/>
              <a:t>8</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679BECC-DECD-4BF5-A292-FE3D01825001}" type="datetimeFigureOut">
              <a:rPr lang="id-ID" smtClean="0"/>
              <a:pPr/>
              <a:t>30/04/2013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C951F57-8CBF-4906-9B0D-1C336BCF2CFB}"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679BECC-DECD-4BF5-A292-FE3D01825001}" type="datetimeFigureOut">
              <a:rPr lang="id-ID" smtClean="0"/>
              <a:pPr/>
              <a:t>30/04/2013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C951F57-8CBF-4906-9B0D-1C336BCF2CF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679BECC-DECD-4BF5-A292-FE3D01825001}" type="datetimeFigureOut">
              <a:rPr lang="id-ID" smtClean="0"/>
              <a:pPr/>
              <a:t>30/04/2013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C951F57-8CBF-4906-9B0D-1C336BCF2CFB}"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679BECC-DECD-4BF5-A292-FE3D01825001}" type="datetimeFigureOut">
              <a:rPr lang="id-ID" smtClean="0"/>
              <a:pPr/>
              <a:t>30/04/2013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C951F57-8CBF-4906-9B0D-1C336BCF2CFB}"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79BECC-DECD-4BF5-A292-FE3D01825001}" type="datetimeFigureOut">
              <a:rPr lang="id-ID" smtClean="0"/>
              <a:pPr/>
              <a:t>30/04/2013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C951F57-8CBF-4906-9B0D-1C336BCF2CFB}"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679BECC-DECD-4BF5-A292-FE3D01825001}" type="datetimeFigureOut">
              <a:rPr lang="id-ID" smtClean="0"/>
              <a:pPr/>
              <a:t>30/04/2013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C951F57-8CBF-4906-9B0D-1C336BCF2CFB}"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679BECC-DECD-4BF5-A292-FE3D01825001}" type="datetimeFigureOut">
              <a:rPr lang="id-ID" smtClean="0"/>
              <a:pPr/>
              <a:t>30/04/2013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C951F57-8CBF-4906-9B0D-1C336BCF2CFB}"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679BECC-DECD-4BF5-A292-FE3D01825001}" type="datetimeFigureOut">
              <a:rPr lang="id-ID" smtClean="0"/>
              <a:pPr/>
              <a:t>30/04/2013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C951F57-8CBF-4906-9B0D-1C336BCF2CFB}"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79BECC-DECD-4BF5-A292-FE3D01825001}" type="datetimeFigureOut">
              <a:rPr lang="id-ID" smtClean="0"/>
              <a:pPr/>
              <a:t>30/04/2013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C951F57-8CBF-4906-9B0D-1C336BCF2CF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9BECC-DECD-4BF5-A292-FE3D01825001}" type="datetimeFigureOut">
              <a:rPr lang="id-ID" smtClean="0"/>
              <a:pPr/>
              <a:t>30/04/2013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C951F57-8CBF-4906-9B0D-1C336BCF2CFB}"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9BECC-DECD-4BF5-A292-FE3D01825001}" type="datetimeFigureOut">
              <a:rPr lang="id-ID" smtClean="0"/>
              <a:pPr/>
              <a:t>30/04/2013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C951F57-8CBF-4906-9B0D-1C336BCF2CFB}"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79BECC-DECD-4BF5-A292-FE3D01825001}" type="datetimeFigureOut">
              <a:rPr lang="id-ID" smtClean="0"/>
              <a:pPr/>
              <a:t>30/04/2013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951F57-8CBF-4906-9B0D-1C336BCF2CFB}"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PICTURE\walpaper\powerpoint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899592" y="2924944"/>
            <a:ext cx="7772400" cy="2043658"/>
          </a:xfrm>
        </p:spPr>
        <p:txBody>
          <a:bodyPr>
            <a:normAutofit fontScale="90000"/>
          </a:bodyPr>
          <a:lstStyle/>
          <a:p>
            <a:r>
              <a:rPr lang="id-ID" dirty="0" smtClean="0"/>
              <a:t>PENDAPATAN NASIONAL, PERTUMBUHAN DAN STRUKTUR EKONOMI</a:t>
            </a:r>
            <a:endParaRPr lang="id-ID" dirty="0"/>
          </a:p>
        </p:txBody>
      </p:sp>
      <p:sp>
        <p:nvSpPr>
          <p:cNvPr id="3" name="Subtitle 2"/>
          <p:cNvSpPr>
            <a:spLocks noGrp="1"/>
          </p:cNvSpPr>
          <p:nvPr>
            <p:ph type="subTitle" idx="1"/>
          </p:nvPr>
        </p:nvSpPr>
        <p:spPr>
          <a:xfrm>
            <a:off x="1403648" y="5105400"/>
            <a:ext cx="6400800" cy="1752600"/>
          </a:xfrm>
        </p:spPr>
        <p:txBody>
          <a:bodyPr/>
          <a:lstStyle/>
          <a:p>
            <a:r>
              <a:rPr lang="id-ID" b="1" dirty="0" smtClean="0">
                <a:solidFill>
                  <a:schemeClr val="tx1"/>
                </a:solidFill>
              </a:rPr>
              <a:t>ANA DHAOUD DAROIN</a:t>
            </a:r>
            <a:endParaRPr lang="id-ID"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PICTURE\walpaper\powerpoint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Content Placeholder 2"/>
          <p:cNvSpPr>
            <a:spLocks noGrp="1"/>
          </p:cNvSpPr>
          <p:nvPr>
            <p:ph idx="1"/>
          </p:nvPr>
        </p:nvSpPr>
        <p:spPr>
          <a:xfrm>
            <a:off x="457200" y="548680"/>
            <a:ext cx="8229600" cy="5577483"/>
          </a:xfrm>
        </p:spPr>
        <p:txBody>
          <a:bodyPr>
            <a:normAutofit/>
          </a:bodyPr>
          <a:lstStyle/>
          <a:p>
            <a:pPr>
              <a:buNone/>
            </a:pPr>
            <a:endParaRPr lang="id-ID" sz="9600" dirty="0" smtClean="0">
              <a:latin typeface="ArabDances" pitchFamily="2" charset="0"/>
            </a:endParaRPr>
          </a:p>
          <a:p>
            <a:pPr algn="ctr">
              <a:buNone/>
            </a:pPr>
            <a:r>
              <a:rPr lang="id-ID" sz="9600" dirty="0" smtClean="0">
                <a:latin typeface="ArabDances" pitchFamily="2" charset="0"/>
              </a:rPr>
              <a:t>MATUR </a:t>
            </a:r>
          </a:p>
          <a:p>
            <a:pPr algn="ctr">
              <a:buNone/>
            </a:pPr>
            <a:r>
              <a:rPr lang="id-ID" sz="9600" dirty="0" smtClean="0">
                <a:latin typeface="ArabDances" pitchFamily="2" charset="0"/>
              </a:rPr>
              <a:t>SUWUN </a:t>
            </a:r>
            <a:r>
              <a:rPr lang="id-ID" sz="9600" dirty="0" smtClean="0">
                <a:sym typeface="Wingdings"/>
              </a:rPr>
              <a:t></a:t>
            </a:r>
            <a:endParaRPr lang="id-ID" sz="9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PICTURE\walpaper\powerpoint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2987824" y="0"/>
            <a:ext cx="5698976" cy="1143000"/>
          </a:xfrm>
        </p:spPr>
        <p:txBody>
          <a:bodyPr>
            <a:normAutofit fontScale="90000"/>
          </a:bodyPr>
          <a:lstStyle/>
          <a:p>
            <a:r>
              <a:rPr lang="id-ID" dirty="0" smtClean="0">
                <a:solidFill>
                  <a:srgbClr val="FFFF00"/>
                </a:solidFill>
              </a:rPr>
              <a:t>PENDAPATAN NASIONAL</a:t>
            </a:r>
            <a:endParaRPr lang="id-ID" dirty="0">
              <a:solidFill>
                <a:srgbClr val="FFFF00"/>
              </a:solidFill>
            </a:endParaRPr>
          </a:p>
        </p:txBody>
      </p:sp>
      <p:sp>
        <p:nvSpPr>
          <p:cNvPr id="3" name="Content Placeholder 2"/>
          <p:cNvSpPr>
            <a:spLocks noGrp="1"/>
          </p:cNvSpPr>
          <p:nvPr>
            <p:ph idx="1"/>
          </p:nvPr>
        </p:nvSpPr>
        <p:spPr>
          <a:xfrm>
            <a:off x="1475656" y="3501008"/>
            <a:ext cx="7211144" cy="2625155"/>
          </a:xfrm>
        </p:spPr>
        <p:txBody>
          <a:bodyPr/>
          <a:lstStyle/>
          <a:p>
            <a:pPr>
              <a:buNone/>
            </a:pPr>
            <a:r>
              <a:rPr lang="id-ID" dirty="0" smtClean="0"/>
              <a:t>Pendapatan nasional adalah jumlah seluruh pendapatan yang diterima oleh masyarakat dalam suatu negara selama satu tahun.</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87824" y="0"/>
            <a:ext cx="5698976" cy="764704"/>
          </a:xfrm>
        </p:spPr>
        <p:txBody>
          <a:bodyPr>
            <a:normAutofit fontScale="90000"/>
          </a:bodyPr>
          <a:lstStyle/>
          <a:p>
            <a:r>
              <a:rPr lang="id-ID" dirty="0" smtClean="0"/>
              <a:t>PENDAPATAN NASIONAL</a:t>
            </a:r>
            <a:endParaRPr lang="id-ID" dirty="0"/>
          </a:p>
        </p:txBody>
      </p:sp>
      <p:sp>
        <p:nvSpPr>
          <p:cNvPr id="3" name="Content Placeholder 2"/>
          <p:cNvSpPr>
            <a:spLocks noGrp="1"/>
          </p:cNvSpPr>
          <p:nvPr>
            <p:ph idx="1"/>
          </p:nvPr>
        </p:nvSpPr>
        <p:spPr>
          <a:xfrm>
            <a:off x="251520" y="692696"/>
            <a:ext cx="8892480" cy="5832648"/>
          </a:xfrm>
        </p:spPr>
        <p:txBody>
          <a:bodyPr>
            <a:normAutofit fontScale="92500" lnSpcReduction="20000"/>
          </a:bodyPr>
          <a:lstStyle/>
          <a:p>
            <a:pPr>
              <a:buNone/>
            </a:pPr>
            <a:r>
              <a:rPr lang="id-ID" dirty="0" smtClean="0"/>
              <a:t>1. Produk Domestik Bruto (GDP)</a:t>
            </a:r>
          </a:p>
          <a:p>
            <a:pPr>
              <a:buNone/>
            </a:pPr>
            <a:r>
              <a:rPr lang="id-ID" dirty="0" smtClean="0"/>
              <a:t>2. Produk Nasional Bruto (GNP)</a:t>
            </a:r>
          </a:p>
          <a:p>
            <a:pPr>
              <a:buNone/>
            </a:pPr>
            <a:r>
              <a:rPr lang="id-ID" i="1" dirty="0" smtClean="0"/>
              <a:t>GNP = GDP – Produk netto terhadap luar negeri</a:t>
            </a:r>
          </a:p>
          <a:p>
            <a:pPr>
              <a:buNone/>
            </a:pPr>
            <a:r>
              <a:rPr lang="id-ID" i="1" dirty="0" smtClean="0"/>
              <a:t>3.</a:t>
            </a:r>
            <a:r>
              <a:rPr lang="id-ID" dirty="0" smtClean="0"/>
              <a:t> Produk Nasional Neto (NNP)</a:t>
            </a:r>
            <a:r>
              <a:rPr lang="id-ID" i="1" dirty="0" smtClean="0"/>
              <a:t> </a:t>
            </a:r>
          </a:p>
          <a:p>
            <a:pPr>
              <a:buNone/>
            </a:pPr>
            <a:r>
              <a:rPr lang="id-ID" i="1" dirty="0" smtClean="0"/>
              <a:t>NNP = GNP – Penyusutan</a:t>
            </a:r>
          </a:p>
          <a:p>
            <a:pPr>
              <a:buNone/>
            </a:pPr>
            <a:r>
              <a:rPr lang="id-ID" i="1" dirty="0" smtClean="0"/>
              <a:t>4.</a:t>
            </a:r>
            <a:r>
              <a:rPr lang="id-ID" dirty="0" smtClean="0"/>
              <a:t> Pendapatan Nasional Neto (NNI)</a:t>
            </a:r>
            <a:r>
              <a:rPr lang="nn-NO" i="1" dirty="0" smtClean="0"/>
              <a:t> </a:t>
            </a:r>
            <a:endParaRPr lang="id-ID" i="1" dirty="0" smtClean="0"/>
          </a:p>
          <a:p>
            <a:pPr>
              <a:buNone/>
            </a:pPr>
            <a:r>
              <a:rPr lang="nn-NO" i="1" dirty="0" smtClean="0"/>
              <a:t>NNI = NNP – Pajak tidak langsung</a:t>
            </a:r>
            <a:endParaRPr lang="id-ID" i="1" dirty="0" smtClean="0"/>
          </a:p>
          <a:p>
            <a:pPr>
              <a:buNone/>
            </a:pPr>
            <a:r>
              <a:rPr lang="id-ID" i="1" dirty="0" smtClean="0"/>
              <a:t>5.</a:t>
            </a:r>
            <a:r>
              <a:rPr lang="id-ID" dirty="0" smtClean="0"/>
              <a:t> Pendapatan Perseorangan (PI)</a:t>
            </a:r>
          </a:p>
          <a:p>
            <a:pPr>
              <a:buNone/>
            </a:pPr>
            <a:r>
              <a:rPr lang="id-ID" i="1" dirty="0" smtClean="0"/>
              <a:t>PI = (NNI + transfer payment) – (Laba ditahan + Iuran asuransi + Iuran jaminan social + Pajak perseorangan )</a:t>
            </a:r>
            <a:endParaRPr lang="id-ID" dirty="0" smtClean="0"/>
          </a:p>
          <a:p>
            <a:pPr>
              <a:buNone/>
            </a:pPr>
            <a:r>
              <a:rPr lang="id-ID" dirty="0" smtClean="0"/>
              <a:t>6. Pendapatan yang siap dibelanjakan (DI)</a:t>
            </a:r>
          </a:p>
          <a:p>
            <a:pPr>
              <a:buNone/>
            </a:pPr>
            <a:r>
              <a:rPr lang="id-ID" i="1" dirty="0" smtClean="0"/>
              <a:t>DI = PI – Pajak langsung</a:t>
            </a:r>
            <a:endParaRPr lang="id-ID" dirty="0" smtClean="0"/>
          </a:p>
          <a:p>
            <a:pPr>
              <a:buNone/>
            </a:pP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id-ID" dirty="0" smtClean="0"/>
              <a:t>Perhitungan Pendapatan Nasional</a:t>
            </a:r>
            <a:endParaRPr lang="id-ID" dirty="0"/>
          </a:p>
        </p:txBody>
      </p:sp>
      <p:sp>
        <p:nvSpPr>
          <p:cNvPr id="3" name="Content Placeholder 2"/>
          <p:cNvSpPr>
            <a:spLocks noGrp="1"/>
          </p:cNvSpPr>
          <p:nvPr>
            <p:ph idx="1"/>
          </p:nvPr>
        </p:nvSpPr>
        <p:spPr>
          <a:xfrm>
            <a:off x="457200" y="1268760"/>
            <a:ext cx="8229600" cy="5589240"/>
          </a:xfrm>
        </p:spPr>
        <p:txBody>
          <a:bodyPr>
            <a:normAutofit fontScale="70000" lnSpcReduction="20000"/>
          </a:bodyPr>
          <a:lstStyle/>
          <a:p>
            <a:pPr>
              <a:buNone/>
            </a:pPr>
            <a:r>
              <a:rPr lang="id-ID" dirty="0" smtClean="0"/>
              <a:t>1. Metode Produksi</a:t>
            </a:r>
          </a:p>
          <a:p>
            <a:r>
              <a:rPr lang="id-ID" dirty="0" smtClean="0"/>
              <a:t>Pendapatan nasional merupakan penjumlahan dari seluruh nilai barang dan jasa yang dihasilkan oleh seluruh sector ekonomi masyarakat dalam periode tertentu</a:t>
            </a:r>
          </a:p>
          <a:p>
            <a:pPr>
              <a:buNone/>
            </a:pPr>
            <a:r>
              <a:rPr lang="id-ID" dirty="0" smtClean="0"/>
              <a:t>Y = [(Q1 X P1) + (Q2 X P2) + (Qn X Pn) ……]</a:t>
            </a:r>
          </a:p>
          <a:p>
            <a:pPr>
              <a:buNone/>
            </a:pPr>
            <a:r>
              <a:rPr lang="id-ID" dirty="0" smtClean="0"/>
              <a:t>2. Metode Pendapatan</a:t>
            </a:r>
          </a:p>
          <a:p>
            <a:r>
              <a:rPr lang="id-ID" dirty="0" smtClean="0"/>
              <a:t>Pendapatan nasional merupakan hasil penjumlahan dari seluruh penerimaan </a:t>
            </a:r>
            <a:r>
              <a:rPr lang="id-ID" i="1" dirty="0" smtClean="0"/>
              <a:t>(rent, wage, interest, profit)</a:t>
            </a:r>
            <a:r>
              <a:rPr lang="id-ID" dirty="0" smtClean="0"/>
              <a:t> yang diterima oleh pemilik factor produksi adalam suatu negara selama satu periode.</a:t>
            </a:r>
          </a:p>
          <a:p>
            <a:pPr>
              <a:buNone/>
            </a:pPr>
            <a:r>
              <a:rPr lang="id-ID" dirty="0" smtClean="0"/>
              <a:t>Y = r + w + i + p</a:t>
            </a:r>
          </a:p>
          <a:p>
            <a:pPr>
              <a:buNone/>
            </a:pPr>
            <a:r>
              <a:rPr lang="id-ID" dirty="0" smtClean="0"/>
              <a:t>3. Metode Pengeluaran</a:t>
            </a:r>
          </a:p>
          <a:p>
            <a:r>
              <a:rPr lang="id-ID" dirty="0" smtClean="0"/>
              <a:t>Pendapatan nasional merupakan penjumlahan dari seluruh pengeluaran yang dilakukan oleh seluruh rumah tangga ekonomi (RTK,RTP,RTG,RT Luar Negeri) dalam suatu Negara selama satu tahun.</a:t>
            </a:r>
          </a:p>
          <a:p>
            <a:pPr>
              <a:buNone/>
            </a:pPr>
            <a:r>
              <a:rPr lang="id-ID" dirty="0" smtClean="0"/>
              <a:t>Y = C + I + G + (X – M)</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Soal</a:t>
            </a:r>
            <a:endParaRPr lang="id-ID" dirty="0"/>
          </a:p>
        </p:txBody>
      </p:sp>
      <p:sp>
        <p:nvSpPr>
          <p:cNvPr id="3" name="Content Placeholder 2"/>
          <p:cNvSpPr>
            <a:spLocks noGrp="1"/>
          </p:cNvSpPr>
          <p:nvPr>
            <p:ph idx="1"/>
          </p:nvPr>
        </p:nvSpPr>
        <p:spPr/>
        <p:txBody>
          <a:bodyPr/>
          <a:lstStyle/>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PICTURE\walpaper\powerpoint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pPr algn="r"/>
            <a:r>
              <a:rPr lang="id-ID" dirty="0" smtClean="0">
                <a:solidFill>
                  <a:srgbClr val="FFFF00"/>
                </a:solidFill>
              </a:rPr>
              <a:t>PERTUMBUHAN EKONOMI</a:t>
            </a:r>
            <a:endParaRPr lang="id-ID" dirty="0">
              <a:solidFill>
                <a:srgbClr val="FFFF00"/>
              </a:solidFill>
            </a:endParaRPr>
          </a:p>
        </p:txBody>
      </p:sp>
      <p:sp>
        <p:nvSpPr>
          <p:cNvPr id="3" name="Content Placeholder 2"/>
          <p:cNvSpPr>
            <a:spLocks noGrp="1"/>
          </p:cNvSpPr>
          <p:nvPr>
            <p:ph idx="1"/>
          </p:nvPr>
        </p:nvSpPr>
        <p:spPr/>
        <p:txBody>
          <a:bodyPr>
            <a:normAutofit lnSpcReduction="10000"/>
          </a:bodyPr>
          <a:lstStyle/>
          <a:p>
            <a:r>
              <a:rPr lang="id-ID" b="1" dirty="0" smtClean="0"/>
              <a:t>Pertumbuhan ekonomi</a:t>
            </a:r>
            <a:r>
              <a:rPr lang="id-ID" dirty="0" smtClean="0"/>
              <a:t> adalah proses perubahan kondisi perekonomian suatu negara secara berkesinambungan menuju keadaan yang lebih baik selama periode tertentu. </a:t>
            </a:r>
          </a:p>
          <a:p>
            <a:r>
              <a:rPr lang="id-ID" dirty="0" smtClean="0"/>
              <a:t>Pertumbuhan ekonomi dapat diartikan juga sebagai proses kenaikan kapasitas produksi suatu perekonomian yang diwujudkan dalam bentuk kenaikan pendapatan nasional</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RUMUS PERTUMBUHAN EKONOMI</a:t>
            </a:r>
            <a:endParaRPr lang="id-ID" dirty="0"/>
          </a:p>
        </p:txBody>
      </p:sp>
      <p:sp>
        <p:nvSpPr>
          <p:cNvPr id="3" name="Content Placeholder 2"/>
          <p:cNvSpPr>
            <a:spLocks noGrp="1"/>
          </p:cNvSpPr>
          <p:nvPr>
            <p:ph idx="1"/>
          </p:nvPr>
        </p:nvSpPr>
        <p:spPr/>
        <p:txBody>
          <a:bodyPr/>
          <a:lstStyle/>
          <a:p>
            <a:r>
              <a:rPr lang="id-ID" dirty="0" smtClean="0"/>
              <a:t>Rumus menghitung pertumbuhan ekonomi adalah sebagai berikut :</a:t>
            </a:r>
          </a:p>
          <a:p>
            <a:pPr>
              <a:buNone/>
            </a:pPr>
            <a:r>
              <a:rPr lang="id-ID" dirty="0" smtClean="0"/>
              <a:t>g = {(PDBs-PDBk)/PDBk} x 100%</a:t>
            </a:r>
          </a:p>
          <a:p>
            <a:pPr>
              <a:buNone/>
            </a:pPr>
            <a:endParaRPr lang="id-ID" dirty="0" smtClean="0"/>
          </a:p>
          <a:p>
            <a:pPr>
              <a:buNone/>
            </a:pPr>
            <a:r>
              <a:rPr lang="id-ID" dirty="0" smtClean="0"/>
              <a:t>Dimana:</a:t>
            </a:r>
          </a:p>
          <a:p>
            <a:pPr>
              <a:buNone/>
            </a:pPr>
            <a:r>
              <a:rPr lang="id-ID" dirty="0" smtClean="0"/>
              <a:t>g = tingkat pertumbuhan ekonomi</a:t>
            </a:r>
            <a:br>
              <a:rPr lang="id-ID" dirty="0" smtClean="0"/>
            </a:br>
            <a:r>
              <a:rPr lang="id-ID" dirty="0" smtClean="0"/>
              <a:t>PDBs = PDB riil tahun sekarang</a:t>
            </a:r>
            <a:br>
              <a:rPr lang="id-ID" dirty="0" smtClean="0"/>
            </a:br>
            <a:r>
              <a:rPr lang="id-ID" dirty="0" smtClean="0"/>
              <a:t>PDBk = PDB riil tahun kemarin</a:t>
            </a: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PICTURE\walpaper\powerpoint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pPr algn="r"/>
            <a:r>
              <a:rPr lang="id-ID" dirty="0" smtClean="0">
                <a:solidFill>
                  <a:srgbClr val="FFFF00"/>
                </a:solidFill>
              </a:rPr>
              <a:t>CONTOH</a:t>
            </a:r>
            <a:endParaRPr lang="id-ID" dirty="0">
              <a:solidFill>
                <a:srgbClr val="FFFF00"/>
              </a:solidFill>
            </a:endParaRPr>
          </a:p>
        </p:txBody>
      </p:sp>
      <p:sp>
        <p:nvSpPr>
          <p:cNvPr id="3" name="Content Placeholder 2"/>
          <p:cNvSpPr>
            <a:spLocks noGrp="1"/>
          </p:cNvSpPr>
          <p:nvPr>
            <p:ph idx="1"/>
          </p:nvPr>
        </p:nvSpPr>
        <p:spPr>
          <a:xfrm>
            <a:off x="2123728" y="2636912"/>
            <a:ext cx="6563072" cy="3489251"/>
          </a:xfrm>
        </p:spPr>
        <p:txBody>
          <a:bodyPr>
            <a:normAutofit lnSpcReduction="10000"/>
          </a:bodyPr>
          <a:lstStyle/>
          <a:p>
            <a:pPr>
              <a:buNone/>
            </a:pPr>
            <a:r>
              <a:rPr lang="id-ID" dirty="0" smtClean="0"/>
              <a:t>PDB Indonesia tahun 2008 = Rp. 467 triliun, sedangkan PDB pada tahun 2007 adalah = Rp. 420 triliun. Maka berapakah tingkat pertumbuhan ekonomi pada tahun 2008 jika diasumsikan harga tahun dasarnya berada pada tahun 2007 ?</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dirty="0" smtClean="0"/>
              <a:t>STRUKTUR EKONOMI</a:t>
            </a:r>
            <a:endParaRPr lang="id-ID" dirty="0"/>
          </a:p>
        </p:txBody>
      </p:sp>
      <p:sp>
        <p:nvSpPr>
          <p:cNvPr id="3" name="Content Placeholder 2"/>
          <p:cNvSpPr>
            <a:spLocks noGrp="1"/>
          </p:cNvSpPr>
          <p:nvPr>
            <p:ph idx="1"/>
          </p:nvPr>
        </p:nvSpPr>
        <p:spPr/>
        <p:txBody>
          <a:bodyPr>
            <a:normAutofit lnSpcReduction="10000"/>
          </a:bodyPr>
          <a:lstStyle/>
          <a:p>
            <a:pPr>
              <a:buNone/>
            </a:pPr>
            <a:r>
              <a:rPr lang="id-ID" dirty="0" smtClean="0"/>
              <a:t>1.</a:t>
            </a:r>
            <a:r>
              <a:rPr lang="id-ID" b="1" dirty="0" smtClean="0"/>
              <a:t> Tinjauan Makro-Sektoral (</a:t>
            </a:r>
            <a:r>
              <a:rPr lang="id-ID" dirty="0" smtClean="0"/>
              <a:t>berstruktur agraris, industri, atau niaga</a:t>
            </a:r>
            <a:r>
              <a:rPr lang="id-ID" b="1" dirty="0" smtClean="0"/>
              <a:t>)</a:t>
            </a:r>
            <a:endParaRPr lang="id-ID" dirty="0" smtClean="0"/>
          </a:p>
          <a:p>
            <a:pPr>
              <a:buNone/>
            </a:pPr>
            <a:r>
              <a:rPr lang="id-ID" dirty="0" smtClean="0"/>
              <a:t>2. </a:t>
            </a:r>
            <a:r>
              <a:rPr lang="id-ID" b="1" smtClean="0"/>
              <a:t>Tinjauan Keruangan (</a:t>
            </a:r>
            <a:r>
              <a:rPr lang="id-ID" smtClean="0"/>
              <a:t>struktur pedesaan menjadi struktur perkotaan)</a:t>
            </a:r>
            <a:endParaRPr lang="id-ID" dirty="0" smtClean="0"/>
          </a:p>
          <a:p>
            <a:pPr>
              <a:buNone/>
            </a:pPr>
            <a:r>
              <a:rPr lang="id-ID" dirty="0" smtClean="0"/>
              <a:t>3. </a:t>
            </a:r>
            <a:r>
              <a:rPr lang="id-ID" b="1" dirty="0" smtClean="0"/>
              <a:t>Tinjauan Penyelenggaraan Kenegaraan (etatis,</a:t>
            </a:r>
            <a:r>
              <a:rPr lang="id-ID" i="1" dirty="0" smtClean="0"/>
              <a:t> </a:t>
            </a:r>
            <a:r>
              <a:rPr lang="id-ID" b="1" i="1" dirty="0" smtClean="0"/>
              <a:t>egaliter,</a:t>
            </a:r>
            <a:r>
              <a:rPr lang="id-ID" b="1" dirty="0" smtClean="0"/>
              <a:t> atau </a:t>
            </a:r>
            <a:r>
              <a:rPr lang="id-ID" b="1" i="1" dirty="0" smtClean="0"/>
              <a:t>borjuis</a:t>
            </a:r>
            <a:r>
              <a:rPr lang="id-ID" b="1" dirty="0" smtClean="0"/>
              <a:t>.)</a:t>
            </a:r>
          </a:p>
          <a:p>
            <a:pPr>
              <a:buNone/>
            </a:pPr>
            <a:r>
              <a:rPr lang="id-ID" b="1" dirty="0" smtClean="0"/>
              <a:t>4.</a:t>
            </a:r>
            <a:r>
              <a:rPr lang="sv-SE" b="1" dirty="0" smtClean="0"/>
              <a:t>Tinjauan Birokrasi Pengambilan Keputusan</a:t>
            </a:r>
            <a:r>
              <a:rPr lang="id-ID" b="1" dirty="0" smtClean="0"/>
              <a:t> (</a:t>
            </a:r>
            <a:r>
              <a:rPr lang="id-ID" dirty="0" smtClean="0"/>
              <a:t>struktur ekonomi yang terpusat (sentralisasi) dan desentralisasi</a:t>
            </a:r>
            <a:r>
              <a:rPr lang="id-ID" b="1" dirty="0" smtClean="0"/>
              <a:t>)</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603</Words>
  <Application>Microsoft Office PowerPoint</Application>
  <PresentationFormat>On-screen Show (4:3)</PresentationFormat>
  <Paragraphs>146</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PENDAPATAN NASIONAL, PERTUMBUHAN DAN STRUKTUR EKONOMI</vt:lpstr>
      <vt:lpstr>PENDAPATAN NASIONAL</vt:lpstr>
      <vt:lpstr>PENDAPATAN NASIONAL</vt:lpstr>
      <vt:lpstr>Perhitungan Pendapatan Nasional</vt:lpstr>
      <vt:lpstr>Contoh Soal</vt:lpstr>
      <vt:lpstr>PERTUMBUHAN EKONOMI</vt:lpstr>
      <vt:lpstr>RUMUS PERTUMBUHAN EKONOMI</vt:lpstr>
      <vt:lpstr>CONTOH</vt:lpstr>
      <vt:lpstr>STRUKTUR EKONOMI</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PENDAPATAN NASIONAL, PERTUMBUHAN DAN STRUKTUR EKONOMI</dc:title>
  <dc:creator>ANNE</dc:creator>
  <cp:lastModifiedBy>ANNE</cp:lastModifiedBy>
  <cp:revision>9</cp:revision>
  <dcterms:created xsi:type="dcterms:W3CDTF">2013-04-22T08:09:04Z</dcterms:created>
  <dcterms:modified xsi:type="dcterms:W3CDTF">2013-04-30T08:39:34Z</dcterms:modified>
</cp:coreProperties>
</file>