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4" r:id="rId17"/>
    <p:sldId id="259" r:id="rId18"/>
    <p:sldId id="272" r:id="rId19"/>
    <p:sldId id="275" r:id="rId20"/>
    <p:sldId id="276" r:id="rId21"/>
    <p:sldId id="273" r:id="rId2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94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88151B4-7160-4D46-ACE4-BF5C746E62B1}" type="datetimeFigureOut">
              <a:rPr lang="id-ID" smtClean="0"/>
              <a:pPr/>
              <a:t>03/05/2013</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2A1DB3B-DA57-4B88-ADED-8FD5FC95A89C}"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8151B4-7160-4D46-ACE4-BF5C746E62B1}" type="datetimeFigureOut">
              <a:rPr lang="id-ID" smtClean="0"/>
              <a:pPr/>
              <a:t>03/05/2013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2A1DB3B-DA57-4B88-ADED-8FD5FC95A89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8151B4-7160-4D46-ACE4-BF5C746E62B1}" type="datetimeFigureOut">
              <a:rPr lang="id-ID" smtClean="0"/>
              <a:pPr/>
              <a:t>03/05/2013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2A1DB3B-DA57-4B88-ADED-8FD5FC95A89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88151B4-7160-4D46-ACE4-BF5C746E62B1}" type="datetimeFigureOut">
              <a:rPr lang="id-ID" smtClean="0"/>
              <a:pPr/>
              <a:t>03/05/2013</a:t>
            </a:fld>
            <a:endParaRPr lang="id-ID"/>
          </a:p>
        </p:txBody>
      </p:sp>
      <p:sp>
        <p:nvSpPr>
          <p:cNvPr id="9" name="Slide Number Placeholder 8"/>
          <p:cNvSpPr>
            <a:spLocks noGrp="1"/>
          </p:cNvSpPr>
          <p:nvPr>
            <p:ph type="sldNum" sz="quarter" idx="15"/>
          </p:nvPr>
        </p:nvSpPr>
        <p:spPr/>
        <p:txBody>
          <a:bodyPr rtlCol="0"/>
          <a:lstStyle/>
          <a:p>
            <a:fld id="{32A1DB3B-DA57-4B88-ADED-8FD5FC95A89C}" type="slidenum">
              <a:rPr lang="id-ID" smtClean="0"/>
              <a:pPr/>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88151B4-7160-4D46-ACE4-BF5C746E62B1}" type="datetimeFigureOut">
              <a:rPr lang="id-ID" smtClean="0"/>
              <a:pPr/>
              <a:t>03/05/2013</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2A1DB3B-DA57-4B88-ADED-8FD5FC95A89C}"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88151B4-7160-4D46-ACE4-BF5C746E62B1}" type="datetimeFigureOut">
              <a:rPr lang="id-ID" smtClean="0"/>
              <a:pPr/>
              <a:t>03/05/2013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2A1DB3B-DA57-4B88-ADED-8FD5FC95A89C}" type="slidenum">
              <a:rPr lang="id-ID" smtClean="0"/>
              <a:pPr/>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88151B4-7160-4D46-ACE4-BF5C746E62B1}" type="datetimeFigureOut">
              <a:rPr lang="id-ID" smtClean="0"/>
              <a:pPr/>
              <a:t>03/05/2013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2A1DB3B-DA57-4B88-ADED-8FD5FC95A89C}" type="slidenum">
              <a:rPr lang="id-ID" smtClean="0"/>
              <a:pPr/>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88151B4-7160-4D46-ACE4-BF5C746E62B1}" type="datetimeFigureOut">
              <a:rPr lang="id-ID" smtClean="0"/>
              <a:pPr/>
              <a:t>03/05/2013</a:t>
            </a:fld>
            <a:endParaRPr lang="id-ID"/>
          </a:p>
        </p:txBody>
      </p:sp>
      <p:sp>
        <p:nvSpPr>
          <p:cNvPr id="7" name="Slide Number Placeholder 6"/>
          <p:cNvSpPr>
            <a:spLocks noGrp="1"/>
          </p:cNvSpPr>
          <p:nvPr>
            <p:ph type="sldNum" sz="quarter" idx="11"/>
          </p:nvPr>
        </p:nvSpPr>
        <p:spPr/>
        <p:txBody>
          <a:bodyPr rtlCol="0"/>
          <a:lstStyle/>
          <a:p>
            <a:fld id="{32A1DB3B-DA57-4B88-ADED-8FD5FC95A89C}" type="slidenum">
              <a:rPr lang="id-ID" smtClean="0"/>
              <a:pPr/>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8151B4-7160-4D46-ACE4-BF5C746E62B1}" type="datetimeFigureOut">
              <a:rPr lang="id-ID" smtClean="0"/>
              <a:pPr/>
              <a:t>03/05/2013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2A1DB3B-DA57-4B88-ADED-8FD5FC95A89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88151B4-7160-4D46-ACE4-BF5C746E62B1}" type="datetimeFigureOut">
              <a:rPr lang="id-ID" smtClean="0"/>
              <a:pPr/>
              <a:t>03/05/2013</a:t>
            </a:fld>
            <a:endParaRPr lang="id-ID"/>
          </a:p>
        </p:txBody>
      </p:sp>
      <p:sp>
        <p:nvSpPr>
          <p:cNvPr id="22" name="Slide Number Placeholder 21"/>
          <p:cNvSpPr>
            <a:spLocks noGrp="1"/>
          </p:cNvSpPr>
          <p:nvPr>
            <p:ph type="sldNum" sz="quarter" idx="15"/>
          </p:nvPr>
        </p:nvSpPr>
        <p:spPr/>
        <p:txBody>
          <a:bodyPr rtlCol="0"/>
          <a:lstStyle/>
          <a:p>
            <a:fld id="{32A1DB3B-DA57-4B88-ADED-8FD5FC95A89C}" type="slidenum">
              <a:rPr lang="id-ID" smtClean="0"/>
              <a:pPr/>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88151B4-7160-4D46-ACE4-BF5C746E62B1}" type="datetimeFigureOut">
              <a:rPr lang="id-ID" smtClean="0"/>
              <a:pPr/>
              <a:t>03/05/2013</a:t>
            </a:fld>
            <a:endParaRPr lang="id-ID"/>
          </a:p>
        </p:txBody>
      </p:sp>
      <p:sp>
        <p:nvSpPr>
          <p:cNvPr id="18" name="Slide Number Placeholder 17"/>
          <p:cNvSpPr>
            <a:spLocks noGrp="1"/>
          </p:cNvSpPr>
          <p:nvPr>
            <p:ph type="sldNum" sz="quarter" idx="11"/>
          </p:nvPr>
        </p:nvSpPr>
        <p:spPr/>
        <p:txBody>
          <a:bodyPr rtlCol="0"/>
          <a:lstStyle/>
          <a:p>
            <a:fld id="{32A1DB3B-DA57-4B88-ADED-8FD5FC95A89C}" type="slidenum">
              <a:rPr lang="id-ID" smtClean="0"/>
              <a:pPr/>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88151B4-7160-4D46-ACE4-BF5C746E62B1}" type="datetimeFigureOut">
              <a:rPr lang="id-ID" smtClean="0"/>
              <a:pPr/>
              <a:t>03/05/2013</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2A1DB3B-DA57-4B88-ADED-8FD5FC95A89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id.wikipedia.org/wiki/Faktor_produksi"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1"/>
            <a:ext cx="7772400" cy="2331690"/>
          </a:xfrm>
        </p:spPr>
        <p:txBody>
          <a:bodyPr>
            <a:noAutofit/>
          </a:bodyPr>
          <a:lstStyle/>
          <a:p>
            <a:pPr algn="ctr"/>
            <a:r>
              <a:rPr lang="id-ID" sz="7200" dirty="0" smtClean="0">
                <a:latin typeface="Alba Matter" pitchFamily="2" charset="0"/>
              </a:rPr>
              <a:t>SISTEM PEREKONOMIAN INDONESIA</a:t>
            </a:r>
            <a:endParaRPr lang="id-ID" sz="7200" dirty="0">
              <a:latin typeface="Alba Matter" pitchFamily="2" charset="0"/>
            </a:endParaRPr>
          </a:p>
        </p:txBody>
      </p:sp>
      <p:sp>
        <p:nvSpPr>
          <p:cNvPr id="3" name="Subtitle 2"/>
          <p:cNvSpPr>
            <a:spLocks noGrp="1"/>
          </p:cNvSpPr>
          <p:nvPr>
            <p:ph type="subTitle" idx="1"/>
          </p:nvPr>
        </p:nvSpPr>
        <p:spPr/>
        <p:txBody>
          <a:bodyPr/>
          <a:lstStyle/>
          <a:p>
            <a:r>
              <a:rPr lang="id-ID" sz="3600" dirty="0" smtClean="0">
                <a:latin typeface="Alba Matter" pitchFamily="2" charset="0"/>
              </a:rPr>
              <a:t>ANA DHAOUD DAROIN</a:t>
            </a:r>
          </a:p>
          <a:p>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Ciri-ciri sistem ekonomi sosialis:</a:t>
            </a:r>
            <a:br>
              <a:rPr lang="id-ID" b="1" dirty="0" smtClean="0"/>
            </a:br>
            <a:endParaRPr lang="id-ID" dirty="0"/>
          </a:p>
        </p:txBody>
      </p:sp>
      <p:sp>
        <p:nvSpPr>
          <p:cNvPr id="3" name="Content Placeholder 2"/>
          <p:cNvSpPr>
            <a:spLocks noGrp="1"/>
          </p:cNvSpPr>
          <p:nvPr>
            <p:ph sz="quarter" idx="1"/>
          </p:nvPr>
        </p:nvSpPr>
        <p:spPr/>
        <p:txBody>
          <a:bodyPr>
            <a:normAutofit/>
          </a:bodyPr>
          <a:lstStyle/>
          <a:p>
            <a:pPr>
              <a:buNone/>
            </a:pPr>
            <a:r>
              <a:rPr lang="id-ID" dirty="0" smtClean="0"/>
              <a:t>a) Hak milik individu tidak diakui</a:t>
            </a:r>
          </a:p>
          <a:p>
            <a:pPr>
              <a:buNone/>
            </a:pPr>
            <a:r>
              <a:rPr lang="id-ID" dirty="0" smtClean="0"/>
              <a:t>b) Seluruh sumber daya dikuasai negara</a:t>
            </a:r>
          </a:p>
          <a:p>
            <a:pPr>
              <a:buNone/>
            </a:pPr>
            <a:r>
              <a:rPr lang="id-ID" dirty="0" smtClean="0"/>
              <a:t>c) Jalannya kegiatan perekonomian sepenuhnya tanggung jawab pemerintah</a:t>
            </a:r>
          </a:p>
          <a:p>
            <a:pPr>
              <a:buNone/>
            </a:pPr>
            <a:r>
              <a:rPr lang="id-ID" dirty="0" smtClean="0"/>
              <a:t>d) Kegiatan ekonomi direncanakan dan diatur pemerintah</a:t>
            </a:r>
          </a:p>
          <a:p>
            <a:pPr>
              <a:buNone/>
            </a:pPr>
            <a:r>
              <a:rPr lang="fi-FI" dirty="0" smtClean="0"/>
              <a:t>e) Produksi dilakukan untuk kebutuha</a:t>
            </a:r>
            <a:r>
              <a:rPr lang="id-ID" dirty="0" smtClean="0"/>
              <a:t> </a:t>
            </a:r>
            <a:r>
              <a:rPr lang="fi-FI" dirty="0" smtClean="0"/>
              <a:t>masyarakat</a:t>
            </a:r>
          </a:p>
          <a:p>
            <a:pPr>
              <a:buNone/>
            </a:pPr>
            <a:r>
              <a:rPr lang="fi-FI" dirty="0" smtClean="0"/>
              <a:t>f) Kebijakan perekonomian disusun dan dilaksanakan pemerintah</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Kelemahan sistem ekonomi sosialis:</a:t>
            </a:r>
            <a:br>
              <a:rPr lang="id-ID" b="1" dirty="0" smtClean="0"/>
            </a:br>
            <a:endParaRPr lang="id-ID" dirty="0"/>
          </a:p>
        </p:txBody>
      </p:sp>
      <p:sp>
        <p:nvSpPr>
          <p:cNvPr id="3" name="Content Placeholder 2"/>
          <p:cNvSpPr>
            <a:spLocks noGrp="1"/>
          </p:cNvSpPr>
          <p:nvPr>
            <p:ph sz="quarter" idx="1"/>
          </p:nvPr>
        </p:nvSpPr>
        <p:spPr/>
        <p:txBody>
          <a:bodyPr/>
          <a:lstStyle/>
          <a:p>
            <a:pPr>
              <a:buNone/>
            </a:pPr>
            <a:r>
              <a:rPr lang="id-ID" dirty="0" smtClean="0"/>
              <a:t>a) Hak milik individu tidak diakui</a:t>
            </a:r>
          </a:p>
          <a:p>
            <a:pPr>
              <a:buNone/>
            </a:pPr>
            <a:r>
              <a:rPr lang="id-ID" dirty="0" smtClean="0"/>
              <a:t>b) Individu tidak mempunyai kebebasan dalam berusaha</a:t>
            </a:r>
          </a:p>
          <a:p>
            <a:pPr>
              <a:buNone/>
            </a:pPr>
            <a:r>
              <a:rPr lang="id-ID" dirty="0" smtClean="0"/>
              <a:t>c) Potensi dan kreativitas masyarakat tidak berkembang</a:t>
            </a:r>
          </a:p>
          <a:p>
            <a:pPr>
              <a:buNone/>
            </a:pPr>
            <a:r>
              <a:rPr lang="id-ID" dirty="0" smtClean="0"/>
              <a:t>d) Jalur birokrasi panjang</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SISTEM EKONOMI CAMPURAN</a:t>
            </a:r>
            <a:endParaRPr lang="id-ID" dirty="0"/>
          </a:p>
        </p:txBody>
      </p:sp>
      <p:sp>
        <p:nvSpPr>
          <p:cNvPr id="3" name="Content Placeholder 2"/>
          <p:cNvSpPr>
            <a:spLocks noGrp="1"/>
          </p:cNvSpPr>
          <p:nvPr>
            <p:ph sz="quarter" idx="1"/>
          </p:nvPr>
        </p:nvSpPr>
        <p:spPr/>
        <p:txBody>
          <a:bodyPr/>
          <a:lstStyle/>
          <a:p>
            <a:pPr>
              <a:buNone/>
            </a:pPr>
            <a:r>
              <a:rPr lang="id-ID" dirty="0" smtClean="0"/>
              <a:t>Sistem ekonomi campuran merupakan penggabungan atau campuran antara sistem ekonomi liberal dan sosialis. Dalam sistem ini pemerintah bekerja sama dengan pihak swasta dalam menjalankan kegiatan </a:t>
            </a:r>
            <a:r>
              <a:rPr lang="it-IT" dirty="0" smtClean="0"/>
              <a:t>perekonomian. Sistem ini banyak diterapkan di negara-negara yang</a:t>
            </a:r>
            <a:r>
              <a:rPr lang="id-ID" dirty="0" smtClean="0"/>
              <a:t> sedang berkembang.</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CIRI SISTEM EKONOMI CAMPURAN</a:t>
            </a:r>
            <a:endParaRPr lang="id-ID" dirty="0"/>
          </a:p>
        </p:txBody>
      </p:sp>
      <p:sp>
        <p:nvSpPr>
          <p:cNvPr id="3" name="Content Placeholder 2"/>
          <p:cNvSpPr>
            <a:spLocks noGrp="1"/>
          </p:cNvSpPr>
          <p:nvPr>
            <p:ph sz="quarter" idx="1"/>
          </p:nvPr>
        </p:nvSpPr>
        <p:spPr/>
        <p:txBody>
          <a:bodyPr/>
          <a:lstStyle/>
          <a:p>
            <a:pPr>
              <a:buNone/>
            </a:pPr>
            <a:r>
              <a:rPr lang="id-ID" dirty="0" smtClean="0"/>
              <a:t>a) Kegiatan ekonomi dilakukan oleh pemerintah dan swasta</a:t>
            </a:r>
          </a:p>
          <a:p>
            <a:pPr>
              <a:buNone/>
            </a:pPr>
            <a:r>
              <a:rPr lang="id-ID" dirty="0" smtClean="0"/>
              <a:t>b) Transaksi ekonomi terjadi melalui mekanisme pasar tetapi masih ada campur tangan pemerintah</a:t>
            </a:r>
          </a:p>
          <a:p>
            <a:pPr>
              <a:buNone/>
            </a:pPr>
            <a:r>
              <a:rPr lang="id-ID" dirty="0" smtClean="0"/>
              <a:t>c) Ada persaingan, tetapi masih ada kontrol pemerintah</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Kelebihan sistem ekonomi campuran:</a:t>
            </a:r>
            <a:br>
              <a:rPr lang="id-ID" b="1" dirty="0" smtClean="0"/>
            </a:br>
            <a:endParaRPr lang="id-ID" dirty="0"/>
          </a:p>
        </p:txBody>
      </p:sp>
      <p:sp>
        <p:nvSpPr>
          <p:cNvPr id="3" name="Content Placeholder 2"/>
          <p:cNvSpPr>
            <a:spLocks noGrp="1"/>
          </p:cNvSpPr>
          <p:nvPr>
            <p:ph sz="quarter" idx="1"/>
          </p:nvPr>
        </p:nvSpPr>
        <p:spPr/>
        <p:txBody>
          <a:bodyPr>
            <a:normAutofit/>
          </a:bodyPr>
          <a:lstStyle/>
          <a:p>
            <a:pPr>
              <a:buNone/>
            </a:pPr>
            <a:r>
              <a:rPr lang="id-ID" dirty="0" smtClean="0"/>
              <a:t>a) Kestabilan ekonomi terjamin</a:t>
            </a:r>
          </a:p>
          <a:p>
            <a:pPr>
              <a:buNone/>
            </a:pPr>
            <a:r>
              <a:rPr lang="id-ID" dirty="0" smtClean="0"/>
              <a:t>b) Pemerintah dapat memfokuskan perhatian untuk memajukan sektor usaha menengah dan kecil</a:t>
            </a:r>
          </a:p>
          <a:p>
            <a:pPr>
              <a:buNone/>
            </a:pPr>
            <a:r>
              <a:rPr lang="id-ID" dirty="0" smtClean="0"/>
              <a:t>c) Adanya kebebasan berusaha dapat mendorong kreativitas individu</a:t>
            </a:r>
          </a:p>
          <a:p>
            <a:pPr>
              <a:buNone/>
            </a:pPr>
            <a:r>
              <a:rPr lang="id-ID" dirty="0" smtClean="0"/>
              <a:t>d) Hak milik individu atas sumber produksi diakui walaupun ada pembatasan</a:t>
            </a:r>
          </a:p>
          <a:p>
            <a:pPr>
              <a:buNone/>
            </a:pPr>
            <a:r>
              <a:rPr lang="id-ID" dirty="0" smtClean="0"/>
              <a:t>e) Lebih mementingkan kepentingan umum daripada kepentingan pribadi</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Kelemahan sistem ekonomi campuran:</a:t>
            </a:r>
            <a:br>
              <a:rPr lang="id-ID" b="1" dirty="0" smtClean="0"/>
            </a:br>
            <a:endParaRPr lang="id-ID" dirty="0"/>
          </a:p>
        </p:txBody>
      </p:sp>
      <p:sp>
        <p:nvSpPr>
          <p:cNvPr id="3" name="Content Placeholder 2"/>
          <p:cNvSpPr>
            <a:spLocks noGrp="1"/>
          </p:cNvSpPr>
          <p:nvPr>
            <p:ph sz="quarter" idx="1"/>
          </p:nvPr>
        </p:nvSpPr>
        <p:spPr/>
        <p:txBody>
          <a:bodyPr/>
          <a:lstStyle/>
          <a:p>
            <a:pPr>
              <a:buNone/>
            </a:pPr>
            <a:r>
              <a:rPr lang="id-ID" dirty="0" smtClean="0"/>
              <a:t>a) Sulit menentukan batas antara kegiatan ekonomi yang seharusnya dilakukan pemerintah dan swasta</a:t>
            </a:r>
          </a:p>
          <a:p>
            <a:pPr>
              <a:buNone/>
            </a:pPr>
            <a:r>
              <a:rPr lang="id-ID" dirty="0" smtClean="0"/>
              <a:t>b) Sulit menentukan batas antara sumber produksi yang dapat dikuasai oleh pemerintah dan swasta</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Sistem ekonomi indonesia ???</a:t>
            </a:r>
            <a:endParaRPr lang="id-ID" dirty="0"/>
          </a:p>
        </p:txBody>
      </p:sp>
      <p:sp>
        <p:nvSpPr>
          <p:cNvPr id="3" name="Content Placeholder 2"/>
          <p:cNvSpPr>
            <a:spLocks noGrp="1"/>
          </p:cNvSpPr>
          <p:nvPr>
            <p:ph sz="quarter" idx="1"/>
          </p:nvPr>
        </p:nvSpPr>
        <p:spPr/>
        <p:txBody>
          <a:bodyPr/>
          <a:lstStyle/>
          <a:p>
            <a:pPr>
              <a:buNone/>
            </a:pPr>
            <a:r>
              <a:rPr lang="id-ID" dirty="0" smtClean="0"/>
              <a:t>Apa sistem ekenomi Indonesia?</a:t>
            </a:r>
          </a:p>
          <a:p>
            <a:pPr>
              <a:buNone/>
            </a:pPr>
            <a:r>
              <a:rPr lang="id-ID" dirty="0" smtClean="0"/>
              <a:t>Benarkah kita punya sistem ekonomi?</a:t>
            </a:r>
          </a:p>
          <a:p>
            <a:pPr>
              <a:buNone/>
            </a:pP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467600" cy="778098"/>
          </a:xfrm>
        </p:spPr>
        <p:txBody>
          <a:bodyPr/>
          <a:lstStyle/>
          <a:p>
            <a:r>
              <a:rPr lang="id-ID" dirty="0" smtClean="0"/>
              <a:t>Demokrasi pancasila</a:t>
            </a:r>
            <a:endParaRPr lang="id-ID" dirty="0"/>
          </a:p>
        </p:txBody>
      </p:sp>
      <p:sp>
        <p:nvSpPr>
          <p:cNvPr id="3" name="Content Placeholder 2"/>
          <p:cNvSpPr>
            <a:spLocks noGrp="1"/>
          </p:cNvSpPr>
          <p:nvPr>
            <p:ph sz="quarter" idx="1"/>
          </p:nvPr>
        </p:nvSpPr>
        <p:spPr>
          <a:xfrm>
            <a:off x="457200" y="764704"/>
            <a:ext cx="8219256" cy="5709248"/>
          </a:xfrm>
        </p:spPr>
        <p:txBody>
          <a:bodyPr>
            <a:normAutofit fontScale="70000" lnSpcReduction="20000"/>
          </a:bodyPr>
          <a:lstStyle/>
          <a:p>
            <a:pPr>
              <a:buNone/>
            </a:pPr>
            <a:r>
              <a:rPr lang="id-ID" sz="2600" b="1" i="1" dirty="0" smtClean="0"/>
              <a:t>Bunyi pasal 33 UUD 1945 </a:t>
            </a:r>
          </a:p>
          <a:p>
            <a:pPr>
              <a:buNone/>
            </a:pPr>
            <a:r>
              <a:rPr lang="id-ID" sz="2900" b="1" i="1" dirty="0" smtClean="0"/>
              <a:t>ayat (1) </a:t>
            </a:r>
          </a:p>
          <a:p>
            <a:pPr>
              <a:buNone/>
            </a:pPr>
            <a:r>
              <a:rPr lang="id-ID" sz="2900" b="1" i="1" dirty="0" smtClean="0"/>
              <a:t>Perekonomian disusun sebagai usaha bersama berdasar atas azas kekeluargaan</a:t>
            </a:r>
          </a:p>
          <a:p>
            <a:pPr>
              <a:buNone/>
            </a:pPr>
            <a:r>
              <a:rPr lang="id-ID" sz="2900" b="1" i="1" dirty="0" smtClean="0"/>
              <a:t> ayat (2)</a:t>
            </a:r>
          </a:p>
          <a:p>
            <a:pPr>
              <a:buNone/>
            </a:pPr>
            <a:r>
              <a:rPr lang="id-ID" sz="2900" b="1" i="1" dirty="0" smtClean="0"/>
              <a:t>Cabang-cabang produksi yang penting bagi Negara dan yang menguasai hajat hidup orang banyak dikuasai oleh Negara</a:t>
            </a:r>
          </a:p>
          <a:p>
            <a:pPr>
              <a:buNone/>
            </a:pPr>
            <a:r>
              <a:rPr lang="id-ID" sz="2900" b="1" i="1" dirty="0" smtClean="0"/>
              <a:t>ayat (3) </a:t>
            </a:r>
          </a:p>
          <a:p>
            <a:pPr>
              <a:buNone/>
            </a:pPr>
            <a:r>
              <a:rPr lang="id-ID" sz="2900" b="1" i="1" dirty="0" smtClean="0"/>
              <a:t>Bumi, air dan kekayaan alam yang terkandung didalamnya dikuasai oleh Negara dan dipergunakan untuk sebesar-besarnya kemakmuran rakyat,</a:t>
            </a:r>
          </a:p>
          <a:p>
            <a:pPr>
              <a:buNone/>
            </a:pPr>
            <a:r>
              <a:rPr lang="id-ID" sz="2900" b="1" i="1" dirty="0" smtClean="0"/>
              <a:t>ayat (4), Perekonomian nasional diselenggarakan berdasar atas demokrasi ekonomi dengan prinsip kebersamaan, efisiensi berkeadilan, berkelanjutan, berwawasan lingkungan, kemandirian, serta dengan menjaga keseimbangan kemajuan dan kesatuan ekonomi nasional </a:t>
            </a:r>
          </a:p>
          <a:p>
            <a:pPr>
              <a:buNone/>
            </a:pPr>
            <a:r>
              <a:rPr lang="id-ID" sz="2900" b="1" i="1" dirty="0" smtClean="0"/>
              <a:t>ayat (5);</a:t>
            </a:r>
          </a:p>
          <a:p>
            <a:pPr>
              <a:buNone/>
            </a:pPr>
            <a:r>
              <a:rPr lang="id-ID" sz="2900" b="1" i="1" dirty="0" smtClean="0"/>
              <a:t>Ketentuan lebih lanjut mengenai </a:t>
            </a:r>
            <a:r>
              <a:rPr lang="id-ID" sz="2600" b="1" i="1" dirty="0" smtClean="0"/>
              <a:t>pelaksanaan pasal ini diatur dalam undang-undang</a:t>
            </a:r>
            <a:r>
              <a:rPr lang="id-ID" b="1" i="1" dirty="0" smtClean="0"/>
              <a:t>.</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8147248" cy="5925272"/>
          </a:xfrm>
        </p:spPr>
        <p:txBody>
          <a:bodyPr>
            <a:normAutofit/>
          </a:bodyPr>
          <a:lstStyle/>
          <a:p>
            <a:pPr>
              <a:buNone/>
            </a:pPr>
            <a:r>
              <a:rPr lang="id-ID" b="1" dirty="0" smtClean="0"/>
              <a:t>Berdasarkan uraian di atas dapat disimpulkan bahwa ada lima ciri </a:t>
            </a:r>
            <a:r>
              <a:rPr lang="fi-FI" b="1" dirty="0" smtClean="0"/>
              <a:t>utama sistem ekonomi Pancasila yaitu:</a:t>
            </a:r>
          </a:p>
          <a:p>
            <a:pPr>
              <a:buNone/>
            </a:pPr>
            <a:r>
              <a:rPr lang="id-ID" dirty="0" smtClean="0"/>
              <a:t>a) Peranan dominan koperasi bersama dengan perusahaan negara dan perusahaan swasta.</a:t>
            </a:r>
          </a:p>
          <a:p>
            <a:pPr>
              <a:buNone/>
            </a:pPr>
            <a:r>
              <a:rPr lang="id-ID" dirty="0" smtClean="0"/>
              <a:t>b) Manusia dipandang secara utuh, bukan semata-mata makhluk ekonomi tetapi juga makhluk sosial.</a:t>
            </a:r>
          </a:p>
          <a:p>
            <a:pPr>
              <a:buNone/>
            </a:pPr>
            <a:r>
              <a:rPr lang="id-ID" dirty="0" smtClean="0"/>
              <a:t>c) Adanya kehendak sosial yang kuat ke arah egalitaririanisme atau pemerataan sosial.</a:t>
            </a:r>
          </a:p>
          <a:p>
            <a:pPr>
              <a:buNone/>
            </a:pPr>
            <a:r>
              <a:rPr lang="id-ID" dirty="0" smtClean="0"/>
              <a:t>d) Prioritas utama terhadap terciptanya suatu perekonomian nasional yang tangguh.</a:t>
            </a:r>
          </a:p>
          <a:p>
            <a:pPr>
              <a:buNone/>
            </a:pPr>
            <a:r>
              <a:rPr lang="it-IT" dirty="0" smtClean="0"/>
              <a:t>e) Pelaksanaan sistem desentralisasi diimbangi dengan perencanaan yang</a:t>
            </a:r>
            <a:r>
              <a:rPr lang="id-ID" dirty="0" smtClean="0"/>
              <a:t> kuat sebagai pemberi arah bagi perkembangan ekonomi.</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20688"/>
            <a:ext cx="7467600" cy="5853264"/>
          </a:xfrm>
        </p:spPr>
        <p:txBody>
          <a:bodyPr>
            <a:normAutofit fontScale="92500"/>
          </a:bodyPr>
          <a:lstStyle/>
          <a:p>
            <a:pPr>
              <a:buNone/>
            </a:pPr>
            <a:r>
              <a:rPr lang="id-ID" b="1" dirty="0" smtClean="0"/>
              <a:t>Sistem Perekonomian Indonesia sangat Menentang adanya sistem Free fight liberalism, Etatisme, dan Monopoli</a:t>
            </a:r>
          </a:p>
          <a:p>
            <a:r>
              <a:rPr lang="id-ID" dirty="0" smtClean="0"/>
              <a:t>Free fight liberalism ialah adanya kebebasan usaha yang tidak terkendali sehingga memungkinkan terjadinya eksploitasi kaum ekonomi yang lemah. Dengan dampak semakin bertambah luasnya jurang pemisah kaya dan miskin.</a:t>
            </a:r>
          </a:p>
          <a:p>
            <a:r>
              <a:rPr lang="id-ID" dirty="0" smtClean="0"/>
              <a:t>Etatisme yaitu keikutsertaan pemerintahan yang terlalu dominan sehingga mematikan motifasi dan kreasi dari masyarakat untuk berkembang dan bersaing secara sehat.</a:t>
            </a:r>
          </a:p>
          <a:p>
            <a:pPr>
              <a:buNone/>
            </a:pPr>
            <a:r>
              <a:rPr lang="fi-FI" dirty="0" smtClean="0"/>
              <a:t>c) Monopoli suatu bentuk pemusatan kekuatan ekonomi pada satu</a:t>
            </a:r>
            <a:r>
              <a:rPr lang="id-ID" dirty="0" smtClean="0"/>
              <a:t> kelompok tertentu, sehingga tidak memberikan pilihan lain pada</a:t>
            </a:r>
            <a:r>
              <a:rPr lang="nb-NO" dirty="0" smtClean="0"/>
              <a:t>konsumen untuk tidak mengikuti ‘keinginan sang monopoli’</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a:t>
            </a:r>
            <a:endParaRPr lang="id-ID" dirty="0"/>
          </a:p>
        </p:txBody>
      </p:sp>
      <p:sp>
        <p:nvSpPr>
          <p:cNvPr id="3" name="Content Placeholder 2"/>
          <p:cNvSpPr>
            <a:spLocks noGrp="1"/>
          </p:cNvSpPr>
          <p:nvPr>
            <p:ph sz="quarter" idx="1"/>
          </p:nvPr>
        </p:nvSpPr>
        <p:spPr/>
        <p:txBody>
          <a:bodyPr/>
          <a:lstStyle/>
          <a:p>
            <a:pPr>
              <a:buNone/>
            </a:pPr>
            <a:r>
              <a:rPr lang="id-ID" dirty="0"/>
              <a:t>S</a:t>
            </a:r>
            <a:r>
              <a:rPr lang="id-ID" dirty="0" smtClean="0"/>
              <a:t>istem yang digunakan oleh suatu negara untuk mengalokasikan sumber daya yang dimilikinya baik kepada individu maupun organisasi di negara tersebut. Perbedaan mendasar antara sebuah sistem ekonomi dengan sistem ekonomi lainnya adalah bagaimana cara sistem itu mengatur </a:t>
            </a:r>
            <a:r>
              <a:rPr lang="id-ID" dirty="0" smtClean="0">
                <a:hlinkClick r:id="rId2" tooltip="Faktor produksi"/>
              </a:rPr>
              <a:t>faktor produksinya</a:t>
            </a:r>
            <a:r>
              <a:rPr lang="id-ID" dirty="0" smtClean="0"/>
              <a:t>.</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id-ID" dirty="0" smtClean="0"/>
              <a:t>DENGAN SISTEM DEMOKRASI PANCASILA APAKAH KITA BISA MEMASUKI FREE TRADE AREA???</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r>
              <a:rPr lang="id-ID" sz="6600" dirty="0" smtClean="0"/>
              <a:t>MATUR NUWUS</a:t>
            </a:r>
            <a:endParaRPr lang="id-ID" sz="6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MACAM-MACAM SISTEM PEREKONOMIAN</a:t>
            </a:r>
            <a:endParaRPr lang="id-ID" dirty="0"/>
          </a:p>
        </p:txBody>
      </p:sp>
      <p:sp>
        <p:nvSpPr>
          <p:cNvPr id="3" name="Content Placeholder 2"/>
          <p:cNvSpPr>
            <a:spLocks noGrp="1"/>
          </p:cNvSpPr>
          <p:nvPr>
            <p:ph sz="quarter" idx="1"/>
          </p:nvPr>
        </p:nvSpPr>
        <p:spPr/>
        <p:txBody>
          <a:bodyPr/>
          <a:lstStyle/>
          <a:p>
            <a:pPr marL="514350" indent="-514350">
              <a:buAutoNum type="arabicPeriod"/>
            </a:pPr>
            <a:r>
              <a:rPr lang="id-ID" dirty="0" smtClean="0"/>
              <a:t>LIBERAL/KAPITALIS/PASAR</a:t>
            </a:r>
          </a:p>
          <a:p>
            <a:pPr marL="514350" indent="-514350">
              <a:buAutoNum type="arabicPeriod"/>
            </a:pPr>
            <a:r>
              <a:rPr lang="id-ID" dirty="0" smtClean="0"/>
              <a:t>SOSIALIS/KOMANDOTERPUSAT</a:t>
            </a:r>
          </a:p>
          <a:p>
            <a:pPr marL="514350" indent="-514350">
              <a:buAutoNum type="arabicPeriod"/>
            </a:pPr>
            <a:r>
              <a:rPr lang="id-ID" dirty="0" smtClean="0"/>
              <a:t>SISTEM EKONOMI CAMPURAN</a:t>
            </a:r>
          </a:p>
          <a:p>
            <a:pPr marL="514350" indent="-514350">
              <a:buNone/>
            </a:pPr>
            <a:endParaRPr lang="id-ID" dirty="0" smtClean="0"/>
          </a:p>
          <a:p>
            <a:pPr marL="514350" indent="-514350">
              <a:buAutoNum type="arabicPeriod"/>
            </a:pPr>
            <a:endParaRPr lang="id-ID" dirty="0" smtClean="0"/>
          </a:p>
          <a:p>
            <a:pPr marL="514350" indent="-514350">
              <a:buAutoNum type="arabicPeriod"/>
            </a:pP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1. SISTEM EKONOMI LIBERAL</a:t>
            </a:r>
            <a:endParaRPr lang="id-ID" dirty="0"/>
          </a:p>
        </p:txBody>
      </p:sp>
      <p:sp>
        <p:nvSpPr>
          <p:cNvPr id="3" name="Content Placeholder 2"/>
          <p:cNvSpPr>
            <a:spLocks noGrp="1"/>
          </p:cNvSpPr>
          <p:nvPr>
            <p:ph sz="quarter" idx="1"/>
          </p:nvPr>
        </p:nvSpPr>
        <p:spPr/>
        <p:txBody>
          <a:bodyPr>
            <a:normAutofit/>
          </a:bodyPr>
          <a:lstStyle/>
          <a:p>
            <a:r>
              <a:rPr lang="sv-SE" dirty="0"/>
              <a:t>Sistem ekonomi liberal yaitu sistem ekonomi dimana ekonomi </a:t>
            </a:r>
            <a:r>
              <a:rPr lang="sv-SE" dirty="0" smtClean="0"/>
              <a:t>diatur</a:t>
            </a:r>
            <a:r>
              <a:rPr lang="id-ID" dirty="0" smtClean="0"/>
              <a:t> </a:t>
            </a:r>
            <a:r>
              <a:rPr lang="fi-FI" dirty="0" smtClean="0"/>
              <a:t>oleh </a:t>
            </a:r>
            <a:r>
              <a:rPr lang="fi-FI" dirty="0"/>
              <a:t>kekuatan pasar ( permintaan dan penawaran). Sistem </a:t>
            </a:r>
            <a:r>
              <a:rPr lang="fi-FI" dirty="0" smtClean="0"/>
              <a:t>ekonomi</a:t>
            </a:r>
            <a:r>
              <a:rPr lang="id-ID" dirty="0" smtClean="0"/>
              <a:t>liberal </a:t>
            </a:r>
            <a:r>
              <a:rPr lang="id-ID" dirty="0"/>
              <a:t>menghendaki adanya kebebasan individu melakukan </a:t>
            </a:r>
            <a:r>
              <a:rPr lang="id-ID" dirty="0" smtClean="0"/>
              <a:t>kegiatan ekonomi</a:t>
            </a:r>
            <a:r>
              <a:rPr lang="id-ID" dirty="0"/>
              <a:t>. Sistem ekonomi liberal banyak dianut negara-negara </a:t>
            </a:r>
            <a:r>
              <a:rPr lang="id-ID" dirty="0" smtClean="0"/>
              <a:t>Eropa dan </a:t>
            </a:r>
            <a:r>
              <a:rPr lang="id-ID" dirty="0"/>
              <a:t>Amerika Serikat.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id-ID" dirty="0" smtClean="0"/>
              <a:t>CIRI-CIRI</a:t>
            </a:r>
            <a:endParaRPr lang="id-ID" dirty="0"/>
          </a:p>
        </p:txBody>
      </p:sp>
      <p:sp>
        <p:nvSpPr>
          <p:cNvPr id="3" name="Content Placeholder 2"/>
          <p:cNvSpPr>
            <a:spLocks noGrp="1"/>
          </p:cNvSpPr>
          <p:nvPr>
            <p:ph sz="quarter" idx="1"/>
          </p:nvPr>
        </p:nvSpPr>
        <p:spPr>
          <a:xfrm>
            <a:off x="457200" y="1196752"/>
            <a:ext cx="8229600" cy="4929411"/>
          </a:xfrm>
        </p:spPr>
        <p:txBody>
          <a:bodyPr>
            <a:normAutofit/>
          </a:bodyPr>
          <a:lstStyle/>
          <a:p>
            <a:pPr>
              <a:buNone/>
            </a:pPr>
            <a:r>
              <a:rPr lang="id-ID" b="1" dirty="0"/>
              <a:t>Ciri-ciri sistem ekonomi liberal:</a:t>
            </a:r>
          </a:p>
          <a:p>
            <a:pPr>
              <a:buNone/>
            </a:pPr>
            <a:r>
              <a:rPr lang="es-ES" dirty="0"/>
              <a:t>a) </a:t>
            </a:r>
            <a:r>
              <a:rPr lang="es-ES" dirty="0" err="1"/>
              <a:t>Adanya</a:t>
            </a:r>
            <a:r>
              <a:rPr lang="es-ES" dirty="0"/>
              <a:t> </a:t>
            </a:r>
            <a:r>
              <a:rPr lang="es-ES" dirty="0" err="1"/>
              <a:t>pengakuan</a:t>
            </a:r>
            <a:r>
              <a:rPr lang="es-ES" dirty="0"/>
              <a:t> </a:t>
            </a:r>
            <a:r>
              <a:rPr lang="es-ES" dirty="0" err="1"/>
              <a:t>terhadap</a:t>
            </a:r>
            <a:r>
              <a:rPr lang="es-ES" dirty="0"/>
              <a:t> </a:t>
            </a:r>
            <a:r>
              <a:rPr lang="es-ES" dirty="0" err="1"/>
              <a:t>hak</a:t>
            </a:r>
            <a:r>
              <a:rPr lang="es-ES" dirty="0"/>
              <a:t> </a:t>
            </a:r>
            <a:r>
              <a:rPr lang="es-ES" dirty="0" err="1"/>
              <a:t>individu</a:t>
            </a:r>
            <a:endParaRPr lang="es-ES" dirty="0"/>
          </a:p>
          <a:p>
            <a:pPr>
              <a:buNone/>
            </a:pPr>
            <a:r>
              <a:rPr lang="id-ID" dirty="0"/>
              <a:t>b) Kedaulatan konsumen dan kebebasan dalam konsumsi</a:t>
            </a:r>
          </a:p>
          <a:p>
            <a:pPr>
              <a:buNone/>
            </a:pPr>
            <a:r>
              <a:rPr lang="id-ID" dirty="0"/>
              <a:t>c) Menerapkan sistem persaingan bebas</a:t>
            </a:r>
          </a:p>
          <a:p>
            <a:pPr>
              <a:buNone/>
            </a:pPr>
            <a:r>
              <a:rPr lang="id-ID" dirty="0"/>
              <a:t>d) Peranan modal sangat penting</a:t>
            </a:r>
          </a:p>
          <a:p>
            <a:pPr>
              <a:buNone/>
            </a:pPr>
            <a:r>
              <a:rPr lang="id-ID" dirty="0"/>
              <a:t>e) Peranan pemerintah dibatasi</a:t>
            </a:r>
          </a:p>
          <a:p>
            <a:pPr>
              <a:buNone/>
            </a:pPr>
            <a:r>
              <a:rPr lang="id-ID" dirty="0"/>
              <a:t>f) Motif mencari laba terpusat pada kepentingan individu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Kelebihan sistem ekonomi liberal</a:t>
            </a:r>
            <a:endParaRPr lang="id-ID" dirty="0"/>
          </a:p>
        </p:txBody>
      </p:sp>
      <p:sp>
        <p:nvSpPr>
          <p:cNvPr id="3" name="Content Placeholder 2"/>
          <p:cNvSpPr>
            <a:spLocks noGrp="1"/>
          </p:cNvSpPr>
          <p:nvPr>
            <p:ph sz="quarter" idx="1"/>
          </p:nvPr>
        </p:nvSpPr>
        <p:spPr/>
        <p:txBody>
          <a:bodyPr>
            <a:normAutofit/>
          </a:bodyPr>
          <a:lstStyle/>
          <a:p>
            <a:pPr>
              <a:buNone/>
            </a:pPr>
            <a:r>
              <a:rPr lang="id-ID" dirty="0" smtClean="0"/>
              <a:t>a</a:t>
            </a:r>
            <a:r>
              <a:rPr lang="id-ID" dirty="0"/>
              <a:t>) Setiap individu bebas </a:t>
            </a:r>
            <a:r>
              <a:rPr lang="id-ID" dirty="0" smtClean="0"/>
              <a:t>menentukan perekonomiannya </a:t>
            </a:r>
            <a:r>
              <a:rPr lang="id-ID" dirty="0"/>
              <a:t>sendiri</a:t>
            </a:r>
          </a:p>
          <a:p>
            <a:pPr>
              <a:buNone/>
            </a:pPr>
            <a:r>
              <a:rPr lang="id-ID" dirty="0"/>
              <a:t>b) Setiap individu bebas memiliki alat produksi sendiri</a:t>
            </a:r>
          </a:p>
          <a:p>
            <a:pPr>
              <a:buNone/>
            </a:pPr>
            <a:r>
              <a:rPr lang="sv-SE" dirty="0"/>
              <a:t>c) Kegiatan ekonomi lebih cepat maju karena adanya persaingan</a:t>
            </a:r>
          </a:p>
          <a:p>
            <a:pPr>
              <a:buNone/>
            </a:pPr>
            <a:r>
              <a:rPr lang="fi-FI" dirty="0"/>
              <a:t>d) Produksi didasarkan kebutuhan masyarakat</a:t>
            </a:r>
          </a:p>
          <a:p>
            <a:pPr>
              <a:buNone/>
            </a:pPr>
            <a:r>
              <a:rPr lang="sv-SE" dirty="0"/>
              <a:t>e) Kualitas barang lebih terjamin</a:t>
            </a:r>
          </a:p>
          <a:p>
            <a:pPr>
              <a:buNone/>
            </a:pPr>
            <a:r>
              <a:rPr lang="id-ID" dirty="0"/>
              <a:t>f) Kualitas pelayanan terjamin</a:t>
            </a:r>
            <a:endParaRPr lang="id-ID"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KELEMAHAN SISTEM EKONOMI LIBERAL</a:t>
            </a:r>
            <a:endParaRPr lang="id-ID" dirty="0"/>
          </a:p>
        </p:txBody>
      </p:sp>
      <p:sp>
        <p:nvSpPr>
          <p:cNvPr id="3" name="Content Placeholder 2"/>
          <p:cNvSpPr>
            <a:spLocks noGrp="1"/>
          </p:cNvSpPr>
          <p:nvPr>
            <p:ph sz="quarter" idx="1"/>
          </p:nvPr>
        </p:nvSpPr>
        <p:spPr/>
        <p:txBody>
          <a:bodyPr>
            <a:normAutofit/>
          </a:bodyPr>
          <a:lstStyle/>
          <a:p>
            <a:pPr>
              <a:buNone/>
            </a:pPr>
            <a:r>
              <a:rPr lang="id-ID" dirty="0" smtClean="0"/>
              <a:t>a</a:t>
            </a:r>
            <a:r>
              <a:rPr lang="id-ID" dirty="0"/>
              <a:t>) Setiap individu bebas menentukan perekonomiannya sendiri</a:t>
            </a:r>
          </a:p>
          <a:p>
            <a:pPr>
              <a:buNone/>
            </a:pPr>
            <a:r>
              <a:rPr lang="id-ID" dirty="0"/>
              <a:t>b) Setiap individu bebas memiliki alat produksi sendiri</a:t>
            </a:r>
          </a:p>
          <a:p>
            <a:pPr>
              <a:buNone/>
            </a:pPr>
            <a:r>
              <a:rPr lang="sv-SE" dirty="0"/>
              <a:t>c) Kegiatan ekonomi lebih cepat maju </a:t>
            </a:r>
            <a:r>
              <a:rPr lang="sv-SE" dirty="0" smtClean="0"/>
              <a:t>karena</a:t>
            </a:r>
            <a:r>
              <a:rPr lang="id-ID" dirty="0" smtClean="0"/>
              <a:t> </a:t>
            </a:r>
            <a:r>
              <a:rPr lang="sv-SE" dirty="0" smtClean="0"/>
              <a:t>adanya </a:t>
            </a:r>
            <a:r>
              <a:rPr lang="sv-SE" dirty="0"/>
              <a:t>persaingan</a:t>
            </a:r>
          </a:p>
          <a:p>
            <a:pPr>
              <a:buNone/>
            </a:pPr>
            <a:r>
              <a:rPr lang="fi-FI" dirty="0"/>
              <a:t>d) Produksi didasarkan kebutuhan masyarakat</a:t>
            </a:r>
          </a:p>
          <a:p>
            <a:pPr>
              <a:buNone/>
            </a:pPr>
            <a:r>
              <a:rPr lang="sv-SE" dirty="0"/>
              <a:t>e) Kualitas barang lebih terjamin</a:t>
            </a:r>
          </a:p>
          <a:p>
            <a:pPr>
              <a:buNone/>
            </a:pPr>
            <a:r>
              <a:rPr lang="id-ID" dirty="0"/>
              <a:t>f) Kualitas pelayanan terjamin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a:t>Sistem Ekonomi Sosialis/Komando/Terpusat</a:t>
            </a:r>
            <a:endParaRPr lang="id-ID" dirty="0"/>
          </a:p>
        </p:txBody>
      </p:sp>
      <p:sp>
        <p:nvSpPr>
          <p:cNvPr id="3" name="Content Placeholder 2"/>
          <p:cNvSpPr>
            <a:spLocks noGrp="1"/>
          </p:cNvSpPr>
          <p:nvPr>
            <p:ph sz="quarter" idx="1"/>
          </p:nvPr>
        </p:nvSpPr>
        <p:spPr/>
        <p:txBody>
          <a:bodyPr>
            <a:normAutofit/>
          </a:bodyPr>
          <a:lstStyle/>
          <a:p>
            <a:r>
              <a:rPr lang="id-ID" dirty="0"/>
              <a:t>Sistem ekonomi sosialis yaitu sistem ekonomi dimana ekonomi </a:t>
            </a:r>
            <a:r>
              <a:rPr lang="id-ID" dirty="0" smtClean="0"/>
              <a:t>diatur negara</a:t>
            </a:r>
            <a:r>
              <a:rPr lang="id-ID" dirty="0"/>
              <a:t>. Dalam sistem ini, jalannya perekonomian sepenuhnya </a:t>
            </a:r>
            <a:r>
              <a:rPr lang="id-ID" dirty="0" smtClean="0"/>
              <a:t>menjadi tanggung </a:t>
            </a:r>
            <a:r>
              <a:rPr lang="id-ID" dirty="0"/>
              <a:t>jawab negara atau pemerintah pusat. Sistem ekonomi </a:t>
            </a:r>
            <a:r>
              <a:rPr lang="id-ID" dirty="0" smtClean="0"/>
              <a:t>sosialis banyak </a:t>
            </a:r>
            <a:r>
              <a:rPr lang="id-ID" dirty="0"/>
              <a:t>diterapkan di negara-negara Eropa Timur yang pada </a:t>
            </a:r>
            <a:r>
              <a:rPr lang="id-ID" dirty="0" smtClean="0"/>
              <a:t>umumnya menganut </a:t>
            </a:r>
            <a:r>
              <a:rPr lang="id-ID" dirty="0"/>
              <a:t>paham komunis.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normAutofit fontScale="90000"/>
          </a:bodyPr>
          <a:lstStyle/>
          <a:p>
            <a:r>
              <a:rPr lang="id-ID" b="1" dirty="0" smtClean="0"/>
              <a:t>Kelebihan sistem ekonomi sosialis:</a:t>
            </a:r>
            <a:br>
              <a:rPr lang="id-ID" b="1" dirty="0" smtClean="0"/>
            </a:br>
            <a:endParaRPr lang="id-ID" dirty="0"/>
          </a:p>
        </p:txBody>
      </p:sp>
      <p:sp>
        <p:nvSpPr>
          <p:cNvPr id="3" name="Content Placeholder 2"/>
          <p:cNvSpPr>
            <a:spLocks noGrp="1"/>
          </p:cNvSpPr>
          <p:nvPr>
            <p:ph sz="quarter" idx="1"/>
          </p:nvPr>
        </p:nvSpPr>
        <p:spPr>
          <a:xfrm>
            <a:off x="457200" y="1196752"/>
            <a:ext cx="7467600" cy="5277200"/>
          </a:xfrm>
        </p:spPr>
        <p:txBody>
          <a:bodyPr/>
          <a:lstStyle/>
          <a:p>
            <a:pPr>
              <a:buNone/>
            </a:pPr>
            <a:r>
              <a:rPr lang="id-ID" dirty="0" smtClean="0"/>
              <a:t>a) Pemerintah sepenuhnya bertanggung jawab terhadap perekonomian</a:t>
            </a:r>
          </a:p>
          <a:p>
            <a:pPr>
              <a:buNone/>
            </a:pPr>
            <a:r>
              <a:rPr lang="id-ID" dirty="0" smtClean="0"/>
              <a:t>b) Pemerintah bebas menentukan produksi sesuai kebutuhan masyarakat</a:t>
            </a:r>
          </a:p>
          <a:p>
            <a:pPr>
              <a:buNone/>
            </a:pPr>
            <a:r>
              <a:rPr lang="id-ID" dirty="0" smtClean="0"/>
              <a:t>c) Pemerintah mengatur distribusi</a:t>
            </a:r>
          </a:p>
          <a:p>
            <a:pPr>
              <a:buNone/>
            </a:pPr>
            <a:r>
              <a:rPr lang="id-ID" dirty="0" smtClean="0"/>
              <a:t>d) Mudah dalam pengelolaan, pengendalian dan pengawasan</a:t>
            </a:r>
          </a:p>
          <a:p>
            <a:pPr>
              <a:buNone/>
            </a:pPr>
            <a:r>
              <a:rPr lang="fi-FI" dirty="0" smtClean="0"/>
              <a:t>e) Pelaksanaan pembangunan lebih cepat</a:t>
            </a:r>
          </a:p>
          <a:p>
            <a:pPr>
              <a:buNone/>
            </a:pPr>
            <a:r>
              <a:rPr lang="id-ID" dirty="0" smtClean="0"/>
              <a:t>f) Kebutuhan masyarakat dapat terpenuhi secara merata</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191</TotalTime>
  <Words>910</Words>
  <Application>Microsoft Office PowerPoint</Application>
  <PresentationFormat>On-screen Show (4:3)</PresentationFormat>
  <Paragraphs>95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SISTEM PEREKONOMIAN INDONESIA</vt:lpstr>
      <vt:lpstr>DEFINISI</vt:lpstr>
      <vt:lpstr>MACAM-MACAM SISTEM PEREKONOMIAN</vt:lpstr>
      <vt:lpstr>1. SISTEM EKONOMI LIBERAL</vt:lpstr>
      <vt:lpstr>CIRI-CIRI</vt:lpstr>
      <vt:lpstr>Kelebihan sistem ekonomi liberal</vt:lpstr>
      <vt:lpstr>KELEMAHAN SISTEM EKONOMI LIBERAL</vt:lpstr>
      <vt:lpstr>Sistem Ekonomi Sosialis/Komando/Terpusat</vt:lpstr>
      <vt:lpstr>Kelebihan sistem ekonomi sosialis: </vt:lpstr>
      <vt:lpstr>Ciri-ciri sistem ekonomi sosialis: </vt:lpstr>
      <vt:lpstr>Kelemahan sistem ekonomi sosialis: </vt:lpstr>
      <vt:lpstr>SISTEM EKONOMI CAMPURAN</vt:lpstr>
      <vt:lpstr>CIRI SISTEM EKONOMI CAMPURAN</vt:lpstr>
      <vt:lpstr>Kelebihan sistem ekonomi campuran: </vt:lpstr>
      <vt:lpstr>Kelemahan sistem ekonomi campuran: </vt:lpstr>
      <vt:lpstr>Sistem ekonomi indonesia ???</vt:lpstr>
      <vt:lpstr>Demokrasi pancasila</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PEREKONOMIAN INDONESIA</dc:title>
  <dc:creator>ANNE</dc:creator>
  <cp:lastModifiedBy>ANNE</cp:lastModifiedBy>
  <cp:revision>9</cp:revision>
  <dcterms:created xsi:type="dcterms:W3CDTF">2013-04-16T02:23:34Z</dcterms:created>
  <dcterms:modified xsi:type="dcterms:W3CDTF">2013-05-03T13:48:54Z</dcterms:modified>
</cp:coreProperties>
</file>