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2" r:id="rId3"/>
    <p:sldId id="280" r:id="rId4"/>
    <p:sldId id="282" r:id="rId5"/>
    <p:sldId id="283" r:id="rId6"/>
    <p:sldId id="284" r:id="rId7"/>
    <p:sldId id="263" r:id="rId8"/>
    <p:sldId id="264" r:id="rId9"/>
    <p:sldId id="265" r:id="rId10"/>
    <p:sldId id="266" r:id="rId11"/>
    <p:sldId id="267" r:id="rId12"/>
    <p:sldId id="268" r:id="rId13"/>
    <p:sldId id="291" r:id="rId14"/>
    <p:sldId id="292" r:id="rId15"/>
    <p:sldId id="286" r:id="rId16"/>
    <p:sldId id="293" r:id="rId17"/>
    <p:sldId id="288" r:id="rId18"/>
    <p:sldId id="289" r:id="rId19"/>
    <p:sldId id="271" r:id="rId20"/>
    <p:sldId id="259" r:id="rId21"/>
    <p:sldId id="272" r:id="rId22"/>
    <p:sldId id="273" r:id="rId23"/>
    <p:sldId id="274" r:id="rId24"/>
    <p:sldId id="275" r:id="rId25"/>
    <p:sldId id="276" r:id="rId26"/>
    <p:sldId id="277" r:id="rId27"/>
    <p:sldId id="257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133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95400" y="1219200"/>
            <a:ext cx="7086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92E8B-A91B-4DE1-8560-3A83B4EF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714676-CC1C-4871-AD57-A43A4354EC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629DBF-112F-4BEB-B2F5-6E6F784671C9}" type="datetimeFigureOut">
              <a:rPr lang="id-ID" smtClean="0"/>
              <a:pPr/>
              <a:t>18/10/2013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6C5596-710B-439D-B08A-C8D0C2C9A3E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hyperlink" Target="../../../Workshop/WorkshopTarakan,%2017-19Okt2008(TatagYES)/kerangka%20kerja%20PTK.doc" TargetMode="External"/><Relationship Id="rId7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10" Type="http://schemas.openxmlformats.org/officeDocument/2006/relationships/slide" Target="slide16.xml"/><Relationship Id="rId4" Type="http://schemas.openxmlformats.org/officeDocument/2006/relationships/slide" Target="slide10.xml"/><Relationship Id="rId9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\dog-them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19472"/>
            <a:ext cx="9144000" cy="76774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PENELITIAN TINDAKAN KELAS #2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ANA DHAOUD DAROIN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038600"/>
            <a:ext cx="7086600" cy="14478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Berdasar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Tugas</a:t>
            </a:r>
            <a:r>
              <a:rPr lang="en-US" sz="2800" dirty="0" smtClean="0">
                <a:solidFill>
                  <a:schemeClr val="bg1"/>
                </a:solidFill>
              </a:rPr>
              <a:t> 1, 2,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3, </a:t>
            </a:r>
            <a:r>
              <a:rPr lang="en-US" sz="2800" dirty="0" err="1" smtClean="0">
                <a:solidFill>
                  <a:schemeClr val="bg1"/>
                </a:solidFill>
              </a:rPr>
              <a:t>rumus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hipotesis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tindakan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sesuai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4</a:t>
            </a:r>
            <a:r>
              <a:rPr lang="en-US" sz="2800" dirty="0" smtClean="0">
                <a:solidFill>
                  <a:schemeClr val="bg1"/>
                </a:solidFill>
              </a:rPr>
              <a:t>). 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295400" y="23622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2800" dirty="0" err="1">
                <a:solidFill>
                  <a:schemeClr val="bg1"/>
                </a:solidFill>
                <a:latin typeface="Helvetica" charset="0"/>
              </a:rPr>
              <a:t>Pembelajaran</a:t>
            </a:r>
            <a:r>
              <a:rPr lang="en-US" sz="2800" dirty="0">
                <a:solidFill>
                  <a:schemeClr val="bg1"/>
                </a:solidFill>
                <a:latin typeface="Helvetica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Helvetica" charset="0"/>
              </a:rPr>
              <a:t>kooperatif</a:t>
            </a:r>
            <a:r>
              <a:rPr lang="en-US" sz="2800" dirty="0">
                <a:solidFill>
                  <a:schemeClr val="bg1"/>
                </a:solidFill>
                <a:latin typeface="Helvetica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Helvetica" charset="0"/>
              </a:rPr>
              <a:t>dapat</a:t>
            </a:r>
            <a:r>
              <a:rPr lang="en-US" sz="2800" dirty="0">
                <a:solidFill>
                  <a:schemeClr val="bg1"/>
                </a:solidFill>
                <a:latin typeface="Helvetica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Helvetica" charset="0"/>
              </a:rPr>
              <a:t>meningkatkan</a:t>
            </a:r>
            <a:r>
              <a:rPr lang="en-US" sz="2800" dirty="0">
                <a:solidFill>
                  <a:schemeClr val="bg1"/>
                </a:solidFill>
                <a:latin typeface="Helvetica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Helvetica" charset="0"/>
              </a:rPr>
              <a:t>motivasi</a:t>
            </a:r>
            <a:r>
              <a:rPr lang="en-US" sz="2800" dirty="0">
                <a:solidFill>
                  <a:schemeClr val="bg1"/>
                </a:solidFill>
                <a:latin typeface="Helvetica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Helvetica" charset="0"/>
              </a:rPr>
              <a:t>siswa</a:t>
            </a:r>
            <a:r>
              <a:rPr lang="en-US" sz="2800" dirty="0">
                <a:solidFill>
                  <a:schemeClr val="bg1"/>
                </a:solidFill>
                <a:latin typeface="Helvetica" charset="0"/>
              </a:rPr>
              <a:t>”. </a:t>
            </a:r>
          </a:p>
        </p:txBody>
      </p:sp>
      <p:sp>
        <p:nvSpPr>
          <p:cNvPr id="174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6019800"/>
            <a:ext cx="4572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17413" name="Picture 6" descr="Clip_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28600"/>
            <a:ext cx="2209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pic>
        <p:nvPicPr>
          <p:cNvPr id="18434" name="Picture 4" descr="Clip_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88640"/>
            <a:ext cx="2590800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7410400" cy="4187552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bg1"/>
                </a:solidFill>
              </a:rPr>
              <a:t>Membuat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skenario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tindakan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rencana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pembelajaran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bg1"/>
                </a:solidFill>
              </a:rPr>
              <a:t>Menyiapkan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sarana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prasarana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pendukung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bg1"/>
                </a:solidFill>
              </a:rPr>
              <a:t>Menyiapkan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mengumpulkan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menganalisis</a:t>
            </a:r>
            <a:r>
              <a:rPr lang="en-US" sz="2400" dirty="0" smtClean="0">
                <a:solidFill>
                  <a:schemeClr val="bg1"/>
                </a:solidFill>
              </a:rPr>
              <a:t> data yang </a:t>
            </a:r>
            <a:r>
              <a:rPr lang="en-US" sz="2400" dirty="0" err="1" smtClean="0">
                <a:solidFill>
                  <a:schemeClr val="bg1"/>
                </a:solidFill>
              </a:rPr>
              <a:t>berkaitan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proses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hasil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perbaikan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Guru </a:t>
            </a:r>
            <a:r>
              <a:rPr lang="en-US" sz="2400" dirty="0" err="1" smtClean="0">
                <a:solidFill>
                  <a:schemeClr val="bg1"/>
                </a:solidFill>
              </a:rPr>
              <a:t>perlu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menetapkan</a:t>
            </a:r>
            <a:r>
              <a:rPr lang="en-US" sz="2400" dirty="0" smtClean="0">
                <a:solidFill>
                  <a:schemeClr val="bg1"/>
                </a:solidFill>
              </a:rPr>
              <a:t> data </a:t>
            </a:r>
            <a:r>
              <a:rPr lang="en-US" sz="2400" dirty="0" err="1" smtClean="0">
                <a:solidFill>
                  <a:schemeClr val="bg1"/>
                </a:solidFill>
              </a:rPr>
              <a:t>apa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harus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dikumpulkan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bagaimana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mengumpulkan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bagaimana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menganalisisnya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melakukan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diperlukan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indikator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keberhasilan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graphicFrame>
        <p:nvGraphicFramePr>
          <p:cNvPr id="112782" name="Group 142"/>
          <p:cNvGraphicFramePr>
            <a:graphicFrameLocks noGrp="1"/>
          </p:cNvGraphicFramePr>
          <p:nvPr>
            <p:ph/>
          </p:nvPr>
        </p:nvGraphicFramePr>
        <p:xfrm>
          <a:off x="1043609" y="548680"/>
          <a:ext cx="7632847" cy="5904655"/>
        </p:xfrm>
        <a:graphic>
          <a:graphicData uri="http://schemas.openxmlformats.org/drawingml/2006/table">
            <a:tbl>
              <a:tblPr/>
              <a:tblGrid>
                <a:gridCol w="1231105"/>
                <a:gridCol w="1395251"/>
                <a:gridCol w="1477325"/>
                <a:gridCol w="3529166"/>
              </a:tblGrid>
              <a:tr h="55169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Pengumpulan data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Metode Analisis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Indikator Keberhasilan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3954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Hasil Belajar Siswa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Kuantitatif , mencari rata-rata, dan persentase ketuntasannya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Meningkat bila rata-rata hasil belajar  siswa pada tiap siklus berikutnya lebih tinggi dari sebelumnya.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8762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Aktivitas Siswa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Pengamatan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Kualitatif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deskriptif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Siswa aktif jika sering atau selalu menunjukkan aspek-aspek pengamatan.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4705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Motivasi siswa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Wawancaara (siswa yang mewakili kelompok rendah, sedang, tinggi)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Kualitatif- deskriptif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Motivasi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siswa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meningkat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jika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siswa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cenderung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mengatakan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pembelajaran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menyebabkan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belajarnya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semakin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muncul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daripada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sebelumnya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6107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 siswa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Angket Pendapat Siswa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Kualitatif- deskriptif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Memberikan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positif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terhadap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pembelajaran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jika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banyak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siswa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setuju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sangat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setuju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lebih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banyak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daripada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siswa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yang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sangat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tidak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setuju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19490" name="AutoShape 14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6019800"/>
            <a:ext cx="4572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838200"/>
            <a:ext cx="7086600" cy="14478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Analisis</a:t>
            </a:r>
            <a:r>
              <a:rPr lang="en-US" dirty="0" smtClean="0">
                <a:solidFill>
                  <a:schemeClr val="bg1"/>
                </a:solidFill>
              </a:rPr>
              <a:t> Data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209800"/>
            <a:ext cx="70866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solidFill>
                  <a:schemeClr val="bg1"/>
                </a:solidFill>
              </a:rPr>
              <a:t>Data  PTK yang berupa data kuantitatif, kualitatif, atau gabungan </a:t>
            </a:r>
          </a:p>
          <a:p>
            <a:pPr eaLnBrk="1" hangingPunct="1">
              <a:lnSpc>
                <a:spcPct val="90000"/>
              </a:lnSpc>
            </a:pPr>
            <a:endParaRPr lang="pt-BR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solidFill>
                  <a:schemeClr val="bg1"/>
                </a:solidFill>
              </a:rPr>
              <a:t>Teknik pengumpulan data dapat dengan observasi (pengamatan), wawancara, tes/kuis, jurnal siswa, jurnal peneliti/guru, hasil tugas siswa, sosiometri, penilaian (portofolio, presentasi, atau kinerja), video tape, skala sikap, angket, atau dokumen arsip-arsip. 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Tahap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Analisis</a:t>
            </a:r>
            <a:r>
              <a:rPr lang="en-US" dirty="0" smtClean="0">
                <a:solidFill>
                  <a:schemeClr val="bg1"/>
                </a:solidFill>
              </a:rPr>
              <a:t> Data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362200"/>
            <a:ext cx="7086600" cy="3352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fi-FI" sz="1800" i="1" dirty="0" smtClean="0">
                <a:solidFill>
                  <a:schemeClr val="bg1"/>
                </a:solidFill>
              </a:rPr>
              <a:t>Reduksi data</a:t>
            </a:r>
            <a:r>
              <a:rPr lang="fi-FI" sz="1800" dirty="0" smtClean="0">
                <a:solidFill>
                  <a:schemeClr val="bg1"/>
                </a:solidFill>
              </a:rPr>
              <a:t>, yaitu proses penyederhanaan yang dilakukan melalui seleksi, pemfokusan, dan pengabstraksian data mentah menjadi data yang bermakna.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fi-FI" sz="1800" i="1" dirty="0" smtClean="0">
              <a:solidFill>
                <a:schemeClr val="bg1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fi-FI" sz="1800" i="1" dirty="0" smtClean="0">
                <a:solidFill>
                  <a:schemeClr val="bg1"/>
                </a:solidFill>
              </a:rPr>
              <a:t>Paparan data</a:t>
            </a:r>
            <a:r>
              <a:rPr lang="fi-FI" sz="1800" dirty="0" smtClean="0">
                <a:solidFill>
                  <a:schemeClr val="bg1"/>
                </a:solidFill>
              </a:rPr>
              <a:t>, yaitu proses penampilan data secara lebih sederhana dalam bentuk naratif, representasi tabular termasuk dalam format matriks atau grafis.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fi-FI" sz="1800" i="1" dirty="0" smtClean="0">
              <a:solidFill>
                <a:schemeClr val="bg1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fi-FI" sz="1800" i="1" dirty="0" smtClean="0">
                <a:solidFill>
                  <a:schemeClr val="bg1"/>
                </a:solidFill>
              </a:rPr>
              <a:t>Penyimpulan</a:t>
            </a:r>
            <a:r>
              <a:rPr lang="fi-FI" sz="1800" dirty="0" smtClean="0">
                <a:solidFill>
                  <a:schemeClr val="bg1"/>
                </a:solidFill>
              </a:rPr>
              <a:t>, adalah proses pengambilan intisari dari sajian data yang telah terorganisasi dalam bentuk pernyataan kalimat dan/atau formula yang singkat dan padat tetapi mengandung pengertian yang luas. 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\dog-them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19472"/>
            <a:ext cx="9144000" cy="76774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/>
          <a:lstStyle/>
          <a:p>
            <a:r>
              <a:rPr lang="id-ID" dirty="0" smtClean="0">
                <a:solidFill>
                  <a:schemeClr val="tx1">
                    <a:lumMod val="50000"/>
                  </a:schemeClr>
                </a:solidFill>
              </a:rPr>
              <a:t>PENELITIAN TINDAKAN KELAS #3</a:t>
            </a:r>
            <a:endParaRPr lang="id-ID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ANA DHAOUD DAROIN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PICTURE\bird-day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233485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58838"/>
          </a:xfrm>
        </p:spPr>
        <p:txBody>
          <a:bodyPr/>
          <a:lstStyle/>
          <a:p>
            <a:r>
              <a:rPr lang="en-US" sz="4000" b="1">
                <a:solidFill>
                  <a:schemeClr val="folHlink"/>
                </a:solidFill>
              </a:rPr>
              <a:t>Siklus PTK</a:t>
            </a:r>
            <a:r>
              <a:rPr lang="en-US" sz="3600"/>
              <a:t> </a:t>
            </a:r>
            <a:endParaRPr lang="en-GB" sz="3600"/>
          </a:p>
        </p:txBody>
      </p:sp>
      <p:graphicFrame>
        <p:nvGraphicFramePr>
          <p:cNvPr id="233490" name="Group 18"/>
          <p:cNvGraphicFramePr>
            <a:graphicFrameLocks noGrp="1"/>
          </p:cNvGraphicFramePr>
          <p:nvPr>
            <p:ph type="tbl"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90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02DC-C874-46A7-A58A-DFDB47C7C19C}" type="slidenum">
              <a:rPr lang="en-GB"/>
              <a:pPr/>
              <a:t>16</a:t>
            </a:fld>
            <a:endParaRPr lang="en-GB"/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33488" name="Rectangle 16"/>
          <p:cNvSpPr>
            <a:spLocks noChangeArrowheads="1"/>
          </p:cNvSpPr>
          <p:nvPr/>
        </p:nvSpPr>
        <p:spPr bwMode="auto">
          <a:xfrm>
            <a:off x="0" y="2343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33492" name="Rectangle 20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33494" name="Rectangle 22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33493" name="Object 21"/>
          <p:cNvGraphicFramePr>
            <a:graphicFrameLocks noChangeAspect="1"/>
          </p:cNvGraphicFramePr>
          <p:nvPr/>
        </p:nvGraphicFramePr>
        <p:xfrm>
          <a:off x="838200" y="1143000"/>
          <a:ext cx="7848600" cy="5181600"/>
        </p:xfrm>
        <a:graphic>
          <a:graphicData uri="http://schemas.openxmlformats.org/presentationml/2006/ole">
            <p:oleObj spid="_x0000_s45058" name="VISIO" r:id="rId4" imgW="6800760" imgH="4435200" progId="">
              <p:embed/>
            </p:oleObj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PICTURE\bird-day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568325"/>
          </a:xfrm>
        </p:spPr>
        <p:txBody>
          <a:bodyPr>
            <a:normAutofit fontScale="90000"/>
          </a:bodyPr>
          <a:lstStyle/>
          <a:p>
            <a:r>
              <a:rPr lang="en-US" sz="4800" b="1" dirty="0" err="1">
                <a:solidFill>
                  <a:schemeClr val="folHlink"/>
                </a:solidFill>
                <a:effectLst/>
              </a:rPr>
              <a:t>T</a:t>
            </a:r>
            <a:r>
              <a:rPr lang="en-US" sz="4000" b="1" dirty="0" err="1">
                <a:solidFill>
                  <a:schemeClr val="folHlink"/>
                </a:solidFill>
                <a:effectLst/>
              </a:rPr>
              <a:t>ahap</a:t>
            </a:r>
            <a:r>
              <a:rPr lang="en-US" sz="4000" b="1" dirty="0">
                <a:solidFill>
                  <a:schemeClr val="folHlink"/>
                </a:solidFill>
                <a:effectLst/>
              </a:rPr>
              <a:t> </a:t>
            </a:r>
            <a:r>
              <a:rPr lang="en-US" sz="4800" b="1" dirty="0" err="1">
                <a:solidFill>
                  <a:schemeClr val="folHlink"/>
                </a:solidFill>
                <a:effectLst/>
              </a:rPr>
              <a:t>P</a:t>
            </a:r>
            <a:r>
              <a:rPr lang="en-US" sz="4000" b="1" dirty="0" err="1">
                <a:solidFill>
                  <a:schemeClr val="folHlink"/>
                </a:solidFill>
                <a:effectLst/>
              </a:rPr>
              <a:t>erencanaan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</p:txBody>
      </p:sp>
      <p:graphicFrame>
        <p:nvGraphicFramePr>
          <p:cNvPr id="267287" name="Group 23"/>
          <p:cNvGraphicFramePr>
            <a:graphicFrameLocks noGrp="1"/>
          </p:cNvGraphicFramePr>
          <p:nvPr>
            <p:ph type="tbl" idx="1"/>
          </p:nvPr>
        </p:nvGraphicFramePr>
        <p:xfrm>
          <a:off x="838200" y="1066800"/>
          <a:ext cx="8007350" cy="5257800"/>
        </p:xfrm>
        <a:graphic>
          <a:graphicData uri="http://schemas.openxmlformats.org/drawingml/2006/table">
            <a:tbl>
              <a:tblPr/>
              <a:tblGrid>
                <a:gridCol w="8007350"/>
              </a:tblGrid>
              <a:tr h="525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9CDB-F115-47CC-807B-0194DB139D97}" type="slidenum">
              <a:rPr lang="en-GB"/>
              <a:pPr/>
              <a:t>17</a:t>
            </a:fld>
            <a:endParaRPr lang="en-GB"/>
          </a:p>
        </p:txBody>
      </p: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7281" name="Rectangle 17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7283" name="Rectangle 19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7285" name="Rectangle 21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7289" name="Rectangle 25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7291" name="Rectangle 27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7293" name="Rectangle 29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67292" name="Object 28"/>
          <p:cNvGraphicFramePr>
            <a:graphicFrameLocks noChangeAspect="1"/>
          </p:cNvGraphicFramePr>
          <p:nvPr/>
        </p:nvGraphicFramePr>
        <p:xfrm>
          <a:off x="1066800" y="990600"/>
          <a:ext cx="7239000" cy="5410200"/>
        </p:xfrm>
        <a:graphic>
          <a:graphicData uri="http://schemas.openxmlformats.org/presentationml/2006/ole">
            <p:oleObj spid="_x0000_s43010" name="VISIO" r:id="rId4" imgW="3803400" imgH="2654640" progId="">
              <p:embed/>
            </p:oleObj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PICTURE\bird-day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41350"/>
          </a:xfrm>
        </p:spPr>
        <p:txBody>
          <a:bodyPr>
            <a:normAutofit fontScale="90000"/>
          </a:bodyPr>
          <a:lstStyle/>
          <a:p>
            <a:r>
              <a:rPr lang="en-US" sz="4800" b="1">
                <a:solidFill>
                  <a:schemeClr val="folHlink"/>
                </a:solidFill>
                <a:effectLst/>
              </a:rPr>
              <a:t>T</a:t>
            </a:r>
            <a:r>
              <a:rPr lang="en-US" sz="3600" b="1">
                <a:solidFill>
                  <a:schemeClr val="folHlink"/>
                </a:solidFill>
                <a:effectLst/>
              </a:rPr>
              <a:t>ahap </a:t>
            </a:r>
            <a:r>
              <a:rPr lang="en-US" sz="4800" b="1">
                <a:solidFill>
                  <a:schemeClr val="folHlink"/>
                </a:solidFill>
                <a:effectLst/>
              </a:rPr>
              <a:t>T</a:t>
            </a:r>
            <a:r>
              <a:rPr lang="en-US" sz="3600" b="1">
                <a:solidFill>
                  <a:schemeClr val="folHlink"/>
                </a:solidFill>
                <a:effectLst/>
              </a:rPr>
              <a:t>indakan</a:t>
            </a:r>
            <a:endParaRPr lang="en-GB" sz="3600" b="1">
              <a:solidFill>
                <a:schemeClr val="folHlink"/>
              </a:solidFill>
              <a:effectLst/>
            </a:endParaRPr>
          </a:p>
        </p:txBody>
      </p:sp>
      <p:graphicFrame>
        <p:nvGraphicFramePr>
          <p:cNvPr id="269329" name="Group 17"/>
          <p:cNvGraphicFramePr>
            <a:graphicFrameLocks noGrp="1"/>
          </p:cNvGraphicFramePr>
          <p:nvPr>
            <p:ph type="tbl" idx="1"/>
          </p:nvPr>
        </p:nvGraphicFramePr>
        <p:xfrm>
          <a:off x="838200" y="1295400"/>
          <a:ext cx="8007350" cy="4800600"/>
        </p:xfrm>
        <a:graphic>
          <a:graphicData uri="http://schemas.openxmlformats.org/drawingml/2006/table">
            <a:tbl>
              <a:tblPr/>
              <a:tblGrid>
                <a:gridCol w="8007350"/>
              </a:tblGrid>
              <a:tr h="480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1E6BC-63A6-4201-971F-BDC9D5F8986B}" type="slidenum">
              <a:rPr lang="en-GB"/>
              <a:pPr/>
              <a:t>18</a:t>
            </a:fld>
            <a:endParaRPr lang="en-GB"/>
          </a:p>
        </p:txBody>
      </p:sp>
      <p:sp>
        <p:nvSpPr>
          <p:cNvPr id="269325" name="Rectangle 13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69327" name="Rectangle 15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69326" name="Object 14"/>
          <p:cNvGraphicFramePr>
            <a:graphicFrameLocks noChangeAspect="1"/>
          </p:cNvGraphicFramePr>
          <p:nvPr/>
        </p:nvGraphicFramePr>
        <p:xfrm>
          <a:off x="1447800" y="1447800"/>
          <a:ext cx="6553200" cy="4419600"/>
        </p:xfrm>
        <a:graphic>
          <a:graphicData uri="http://schemas.openxmlformats.org/presentationml/2006/ole">
            <p:oleObj spid="_x0000_s44034" name="VISIO" r:id="rId4" imgW="3184920" imgH="1843200" progId="">
              <p:embed/>
            </p:oleObj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PICTURE\bird-day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14375"/>
          </a:xfrm>
        </p:spPr>
        <p:txBody>
          <a:bodyPr>
            <a:normAutofit fontScale="90000"/>
          </a:bodyPr>
          <a:lstStyle/>
          <a:p>
            <a:r>
              <a:rPr lang="en-US" sz="4800" b="1">
                <a:solidFill>
                  <a:srgbClr val="FF0000"/>
                </a:solidFill>
                <a:effectLst/>
              </a:rPr>
              <a:t>T</a:t>
            </a:r>
            <a:r>
              <a:rPr lang="en-US" sz="3600" b="1">
                <a:solidFill>
                  <a:srgbClr val="FF0000"/>
                </a:solidFill>
                <a:effectLst/>
              </a:rPr>
              <a:t>ahap </a:t>
            </a:r>
            <a:r>
              <a:rPr lang="en-US" sz="4800" b="1">
                <a:solidFill>
                  <a:srgbClr val="FF0000"/>
                </a:solidFill>
                <a:effectLst/>
              </a:rPr>
              <a:t>R</a:t>
            </a:r>
            <a:r>
              <a:rPr lang="en-US" sz="3600" b="1">
                <a:solidFill>
                  <a:srgbClr val="FF0000"/>
                </a:solidFill>
                <a:effectLst/>
              </a:rPr>
              <a:t>efleksi</a:t>
            </a:r>
            <a:endParaRPr lang="en-GB" sz="3600" b="1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271375" name="Group 15"/>
          <p:cNvGraphicFramePr>
            <a:graphicFrameLocks noGrp="1"/>
          </p:cNvGraphicFramePr>
          <p:nvPr>
            <p:ph type="tbl" idx="1"/>
          </p:nvPr>
        </p:nvGraphicFramePr>
        <p:xfrm>
          <a:off x="838200" y="1143000"/>
          <a:ext cx="8007350" cy="4953000"/>
        </p:xfrm>
        <a:graphic>
          <a:graphicData uri="http://schemas.openxmlformats.org/drawingml/2006/table">
            <a:tbl>
              <a:tblPr/>
              <a:tblGrid>
                <a:gridCol w="8007350"/>
              </a:tblGrid>
              <a:tr h="495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1CAF-C4D1-413B-BD03-1D641C0B7A0D}" type="slidenum">
              <a:rPr lang="en-GB">
                <a:solidFill>
                  <a:srgbClr val="FF0000"/>
                </a:solidFill>
              </a:rPr>
              <a:pPr/>
              <a:t>19</a:t>
            </a:fld>
            <a:endParaRPr lang="en-GB">
              <a:solidFill>
                <a:srgbClr val="FF0000"/>
              </a:solidFill>
            </a:endParaRPr>
          </a:p>
        </p:txBody>
      </p:sp>
      <p:sp>
        <p:nvSpPr>
          <p:cNvPr id="271373" name="Rectangle 13"/>
          <p:cNvSpPr>
            <a:spLocks noChangeArrowheads="1"/>
          </p:cNvSpPr>
          <p:nvPr/>
        </p:nvSpPr>
        <p:spPr bwMode="auto">
          <a:xfrm>
            <a:off x="0" y="26204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>
              <a:solidFill>
                <a:srgbClr val="FF0000"/>
              </a:solidFill>
            </a:endParaRPr>
          </a:p>
        </p:txBody>
      </p:sp>
      <p:graphicFrame>
        <p:nvGraphicFramePr>
          <p:cNvPr id="271372" name="Object 12"/>
          <p:cNvGraphicFramePr>
            <a:graphicFrameLocks noChangeAspect="1"/>
          </p:cNvGraphicFramePr>
          <p:nvPr/>
        </p:nvGraphicFramePr>
        <p:xfrm>
          <a:off x="683569" y="1524000"/>
          <a:ext cx="8110942" cy="4569296"/>
        </p:xfrm>
        <a:graphic>
          <a:graphicData uri="http://schemas.openxmlformats.org/presentationml/2006/ole">
            <p:oleObj spid="_x0000_s4098" name="VISIO" r:id="rId4" imgW="3184920" imgH="1660320" progId="">
              <p:embed/>
            </p:oleObj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err="1" smtClean="0">
                <a:hlinkClick r:id="rId3" action="ppaction://hlinkfile"/>
              </a:rPr>
              <a:t>Memulai</a:t>
            </a:r>
            <a:r>
              <a:rPr lang="en-US" dirty="0" smtClean="0"/>
              <a:t> PTK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332037"/>
            <a:ext cx="8229600" cy="452596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AutoNum type="alphaUcPeriod"/>
            </a:pPr>
            <a:r>
              <a:rPr lang="en-US" dirty="0" err="1" smtClean="0">
                <a:solidFill>
                  <a:srgbClr val="FF0000"/>
                </a:solidFill>
              </a:rPr>
              <a:t>Identifikasi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hlinkClick r:id="rId4" action="ppaction://hlinksldjump"/>
              </a:rPr>
              <a:t>Masalah</a:t>
            </a:r>
            <a:endParaRPr lang="en-US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lphaUcPeriod"/>
            </a:pPr>
            <a:r>
              <a:rPr lang="en-US" dirty="0" err="1" smtClean="0">
                <a:hlinkClick r:id="rId5" action="ppaction://hlinksldjump"/>
              </a:rPr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lphaUcPeriod"/>
            </a:pPr>
            <a:r>
              <a:rPr lang="en-US" dirty="0" err="1" smtClean="0">
                <a:solidFill>
                  <a:srgbClr val="FF0000"/>
                </a:solidFill>
                <a:hlinkClick r:id="rId6" action="ppaction://hlinksldjump"/>
              </a:rPr>
              <a:t>Merumuskan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Penelitian</a:t>
            </a:r>
            <a:endParaRPr lang="en-US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lphaUcPeriod"/>
            </a:pPr>
            <a:r>
              <a:rPr lang="en-US" dirty="0" err="1" smtClean="0">
                <a:solidFill>
                  <a:srgbClr val="FF0000"/>
                </a:solidFill>
              </a:rPr>
              <a:t>Merumuskan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hlinkClick r:id="rId7" action="ppaction://hlinksldjump"/>
              </a:rPr>
              <a:t>Hipotesis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Tindakan</a:t>
            </a:r>
            <a:endParaRPr lang="en-US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lphaUcPeriod"/>
            </a:pPr>
            <a:r>
              <a:rPr lang="en-US" dirty="0" err="1" smtClean="0">
                <a:solidFill>
                  <a:srgbClr val="FF0000"/>
                </a:solidFill>
                <a:hlinkClick r:id="rId8" action="ppaction://hlinksldjump"/>
              </a:rPr>
              <a:t>Mempersiapkan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Melaksanakan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Penelitian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3316" name="Picture 4" descr="Clip_3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3048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AutoShape 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" y="6019800"/>
            <a:ext cx="4572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</a:rPr>
              <a:t>Refleksi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chemeClr val="bg1"/>
                </a:solidFill>
              </a:rPr>
              <a:t>Refleksi adalah pengkajian terhadap keberhasilan atau kegagalan dalam pencapaian tujuan sementara, dan untuk menentukan tindak lanjut dalam rangka mencapai tujuan akhir yang mungkin dicapai.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9700" name="Picture 4" descr="gurus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029200"/>
            <a:ext cx="18542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PICTURE\bird-day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0388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folHlink"/>
                </a:solidFill>
                <a:effectLst/>
              </a:rPr>
              <a:t>Tipe Refleksi</a:t>
            </a:r>
            <a:endParaRPr lang="en-GB" b="1">
              <a:solidFill>
                <a:schemeClr val="folHlink"/>
              </a:solidFill>
              <a:effectLst/>
            </a:endParaRPr>
          </a:p>
        </p:txBody>
      </p:sp>
      <p:graphicFrame>
        <p:nvGraphicFramePr>
          <p:cNvPr id="311300" name="Object 4"/>
          <p:cNvGraphicFramePr>
            <a:graphicFrameLocks noChangeAspect="1"/>
          </p:cNvGraphicFramePr>
          <p:nvPr>
            <p:ph idx="1"/>
          </p:nvPr>
        </p:nvGraphicFramePr>
        <p:xfrm>
          <a:off x="976313" y="914400"/>
          <a:ext cx="6810375" cy="5486400"/>
        </p:xfrm>
        <a:graphic>
          <a:graphicData uri="http://schemas.openxmlformats.org/presentationml/2006/ole">
            <p:oleObj spid="_x0000_s5122" name="VISIO" r:id="rId4" imgW="4603680" imgH="3709080" progId="">
              <p:embed/>
            </p:oleObj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B3D4F-C2D4-441D-9E7D-D6A2B82B083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41350"/>
          </a:xfrm>
        </p:spPr>
        <p:txBody>
          <a:bodyPr>
            <a:normAutofit fontScale="90000"/>
          </a:bodyPr>
          <a:lstStyle/>
          <a:p>
            <a:r>
              <a:rPr lang="en-US" sz="4800" b="1">
                <a:solidFill>
                  <a:schemeClr val="folHlink"/>
                </a:solidFill>
                <a:effectLst/>
              </a:rPr>
              <a:t>Checklist</a:t>
            </a:r>
            <a:endParaRPr lang="en-GB" sz="4800" b="1">
              <a:solidFill>
                <a:schemeClr val="folHlink"/>
              </a:solidFill>
              <a:effectLst/>
            </a:endParaRPr>
          </a:p>
        </p:txBody>
      </p:sp>
      <p:graphicFrame>
        <p:nvGraphicFramePr>
          <p:cNvPr id="275513" name="Group 57"/>
          <p:cNvGraphicFramePr>
            <a:graphicFrameLocks noGrp="1"/>
          </p:cNvGraphicFramePr>
          <p:nvPr>
            <p:ph type="tbl" idx="1"/>
          </p:nvPr>
        </p:nvGraphicFramePr>
        <p:xfrm>
          <a:off x="685800" y="1447800"/>
          <a:ext cx="8001000" cy="3630613"/>
        </p:xfrm>
        <a:graphic>
          <a:graphicData uri="http://schemas.openxmlformats.org/drawingml/2006/table">
            <a:tbl>
              <a:tblPr/>
              <a:tblGrid>
                <a:gridCol w="5176838"/>
                <a:gridCol w="1447800"/>
                <a:gridCol w="1376362"/>
              </a:tblGrid>
              <a:tr h="4841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Butir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Pengamatan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Penilaian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Ya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Tidak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Memotivasi siswa.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 startAt="2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Membantu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siswa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mengatasi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kesulitannya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 startAt="3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Melakukan tanya jawab.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 startAt="4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Dst.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7608-6459-42A9-9C68-7552F5EAE7C5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DE74-49FE-4C1C-BA37-DA9D7DB425DB}" type="slidenum">
              <a:rPr lang="en-GB"/>
              <a:pPr/>
              <a:t>23</a:t>
            </a:fld>
            <a:endParaRPr lang="en-GB"/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folHlink"/>
                </a:solidFill>
              </a:rPr>
              <a:t>Checklist dengan Komentar Pengamat</a:t>
            </a:r>
            <a:endParaRPr lang="en-GB" sz="3200" b="1">
              <a:solidFill>
                <a:schemeClr val="folHlink"/>
              </a:solidFill>
            </a:endParaRPr>
          </a:p>
        </p:txBody>
      </p:sp>
      <p:graphicFrame>
        <p:nvGraphicFramePr>
          <p:cNvPr id="322609" name="Group 49"/>
          <p:cNvGraphicFramePr>
            <a:graphicFrameLocks noGrp="1"/>
          </p:cNvGraphicFramePr>
          <p:nvPr/>
        </p:nvGraphicFramePr>
        <p:xfrm>
          <a:off x="685800" y="1219200"/>
          <a:ext cx="8001000" cy="4862005"/>
        </p:xfrm>
        <a:graphic>
          <a:graphicData uri="http://schemas.openxmlformats.org/drawingml/2006/table">
            <a:tbl>
              <a:tblPr/>
              <a:tblGrid>
                <a:gridCol w="5176838"/>
                <a:gridCol w="1447800"/>
                <a:gridCol w="1376362"/>
              </a:tblGrid>
              <a:tr h="4841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Butir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Pengamatan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Penilaian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826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Ya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Tidak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Memotivasi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siswa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AutoNum type="arabicPeriod" startAt="2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Membantu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siswa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mengatasi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kesulitannya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AutoNum type="arabicPeriod" startAt="3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Melakukan tanya jawab.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AutoNum type="arabicPeriod" startAt="4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Dst.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9275">
                <a:tc gridSpan="3"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Komentar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Pengamat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……………………………………………………………………………………….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……………………………………………………………………………………….</a:t>
                      </a: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277508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38517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800" b="1">
                <a:solidFill>
                  <a:schemeClr val="folHlink"/>
                </a:solidFill>
              </a:rPr>
              <a:t>Scales</a:t>
            </a:r>
            <a:endParaRPr lang="en-GB" sz="4800" b="1">
              <a:solidFill>
                <a:schemeClr val="folHlink"/>
              </a:solidFill>
            </a:endParaRPr>
          </a:p>
        </p:txBody>
      </p:sp>
      <p:sp>
        <p:nvSpPr>
          <p:cNvPr id="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0319-9FD0-483D-8B69-BF97091EFBB7}" type="slidenum">
              <a:rPr lang="en-GB"/>
              <a:pPr/>
              <a:t>24</a:t>
            </a:fld>
            <a:endParaRPr lang="en-GB"/>
          </a:p>
        </p:txBody>
      </p:sp>
      <p:graphicFrame>
        <p:nvGraphicFramePr>
          <p:cNvPr id="277713" name="Group 209"/>
          <p:cNvGraphicFramePr>
            <a:graphicFrameLocks noGrp="1"/>
          </p:cNvGraphicFramePr>
          <p:nvPr/>
        </p:nvGraphicFramePr>
        <p:xfrm>
          <a:off x="685800" y="1143000"/>
          <a:ext cx="8007350" cy="4443795"/>
        </p:xfrm>
        <a:graphic>
          <a:graphicData uri="http://schemas.openxmlformats.org/drawingml/2006/table">
            <a:tbl>
              <a:tblPr/>
              <a:tblGrid>
                <a:gridCol w="4953000"/>
                <a:gridCol w="609600"/>
                <a:gridCol w="609600"/>
                <a:gridCol w="609600"/>
                <a:gridCol w="609600"/>
                <a:gridCol w="61595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Butir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Pengamatan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Penilaian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36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Memotivasi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siswa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 startAt="2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Membantu siswa mengatasi kesulitannya.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 startAt="3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Melakukan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tanya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jawab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 startAt="4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Dst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984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Sangat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Baik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; 4: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Baik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; 3: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Cukup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; 2: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Kurang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; 1: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Sangat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Kurang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5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FE6A-5F55-490C-8E99-BB1D7327A657}" type="slidenum">
              <a:rPr lang="en-GB"/>
              <a:pPr/>
              <a:t>25</a:t>
            </a:fld>
            <a:endParaRPr lang="en-GB"/>
          </a:p>
        </p:txBody>
      </p:sp>
      <p:sp>
        <p:nvSpPr>
          <p:cNvPr id="323588" name="Rectangle 4"/>
          <p:cNvSpPr>
            <a:spLocks noRot="1" noChangeArrowheads="1"/>
          </p:cNvSpPr>
          <p:nvPr/>
        </p:nvSpPr>
        <p:spPr bwMode="auto">
          <a:xfrm>
            <a:off x="457200" y="152400"/>
            <a:ext cx="838517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 b="1">
                <a:solidFill>
                  <a:schemeClr val="folHlink"/>
                </a:solidFill>
              </a:rPr>
              <a:t>Scales dengan Komentar Pengamat</a:t>
            </a:r>
            <a:endParaRPr lang="en-GB" sz="3400" b="1">
              <a:solidFill>
                <a:schemeClr val="folHlink"/>
              </a:solidFill>
            </a:endParaRPr>
          </a:p>
        </p:txBody>
      </p:sp>
      <p:graphicFrame>
        <p:nvGraphicFramePr>
          <p:cNvPr id="323665" name="Group 81"/>
          <p:cNvGraphicFramePr>
            <a:graphicFrameLocks noGrp="1"/>
          </p:cNvGraphicFramePr>
          <p:nvPr/>
        </p:nvGraphicFramePr>
        <p:xfrm>
          <a:off x="533400" y="838200"/>
          <a:ext cx="8007350" cy="5454524"/>
        </p:xfrm>
        <a:graphic>
          <a:graphicData uri="http://schemas.openxmlformats.org/drawingml/2006/table">
            <a:tbl>
              <a:tblPr/>
              <a:tblGrid>
                <a:gridCol w="4953000"/>
                <a:gridCol w="609600"/>
                <a:gridCol w="609600"/>
                <a:gridCol w="609600"/>
                <a:gridCol w="609600"/>
                <a:gridCol w="61595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Butir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Pengamatan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Penilaian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36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Memotivasi siswa.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 startAt="2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Membantu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siswa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mengatasi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kesulitannya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 startAt="3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Melakukan tanya jawab.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√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AutoNum type="arabicPeriod" startAt="4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Dst.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59848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Komentar Pengamat: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…………………………………………………………………………………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……………………………………………………………………………………</a:t>
                      </a: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45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Sangat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Baik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; 4: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Baik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; 3: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Cukup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; 2: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Kurang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; 1: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Sangat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Kurang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6283-F496-48E2-BE0F-C974F71CB216}" type="slidenum">
              <a:rPr lang="en-GB"/>
              <a:pPr/>
              <a:t>26</a:t>
            </a:fld>
            <a:endParaRPr lang="en-GB"/>
          </a:p>
        </p:txBody>
      </p:sp>
      <p:graphicFrame>
        <p:nvGraphicFramePr>
          <p:cNvPr id="295940" name="Group 4"/>
          <p:cNvGraphicFramePr>
            <a:graphicFrameLocks noGrp="1"/>
          </p:cNvGraphicFramePr>
          <p:nvPr/>
        </p:nvGraphicFramePr>
        <p:xfrm>
          <a:off x="2057400" y="685800"/>
          <a:ext cx="4669155" cy="5163312"/>
        </p:xfrm>
        <a:graphic>
          <a:graphicData uri="http://schemas.openxmlformats.org/drawingml/2006/table">
            <a:tbl>
              <a:tblPr/>
              <a:tblGrid>
                <a:gridCol w="208280"/>
                <a:gridCol w="4460875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C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atatan 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L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apangan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7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Deskriptif: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Guru (deskripsi kejadian seperti adanya)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Reflektif: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Tampaknya (pendapat/komentar pengamat)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5952" name="Group 16"/>
          <p:cNvGraphicFramePr>
            <a:graphicFrameLocks noGrp="1"/>
          </p:cNvGraphicFramePr>
          <p:nvPr/>
        </p:nvGraphicFramePr>
        <p:xfrm>
          <a:off x="2209800" y="838200"/>
          <a:ext cx="4669155" cy="5163312"/>
        </p:xfrm>
        <a:graphic>
          <a:graphicData uri="http://schemas.openxmlformats.org/drawingml/2006/table">
            <a:tbl>
              <a:tblPr/>
              <a:tblGrid>
                <a:gridCol w="208280"/>
                <a:gridCol w="4460875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C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atatan 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L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apangan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7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Deskriptif: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Guru (deskripsi kejadian seperti adanya)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Reflektif: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Tampaknya (pendapat/komentar pengamat)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5964" name="Group 28"/>
          <p:cNvGraphicFramePr>
            <a:graphicFrameLocks noGrp="1"/>
          </p:cNvGraphicFramePr>
          <p:nvPr/>
        </p:nvGraphicFramePr>
        <p:xfrm>
          <a:off x="2362200" y="990600"/>
          <a:ext cx="4669155" cy="5163312"/>
        </p:xfrm>
        <a:graphic>
          <a:graphicData uri="http://schemas.openxmlformats.org/drawingml/2006/table">
            <a:tbl>
              <a:tblPr/>
              <a:tblGrid>
                <a:gridCol w="208280"/>
                <a:gridCol w="4460875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C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atatan 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L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apangan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7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Deskriptif: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Guru (deskripsi kejadian seperti adanya)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Reflektif: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Tampaknya (pendapat/komentar pengamat)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5976" name="Group 40"/>
          <p:cNvGraphicFramePr>
            <a:graphicFrameLocks noGrp="1"/>
          </p:cNvGraphicFramePr>
          <p:nvPr/>
        </p:nvGraphicFramePr>
        <p:xfrm>
          <a:off x="2514600" y="1143000"/>
          <a:ext cx="4669155" cy="5163312"/>
        </p:xfrm>
        <a:graphic>
          <a:graphicData uri="http://schemas.openxmlformats.org/drawingml/2006/table">
            <a:tbl>
              <a:tblPr/>
              <a:tblGrid>
                <a:gridCol w="208280"/>
                <a:gridCol w="4460875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C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atatan 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L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apangan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7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Deskriptif: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Guru (deskripsi kejadian seperti adanya)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Reflektif: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Tampaknya (pendapat/komentar pengamat)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5988" name="Group 52"/>
          <p:cNvGraphicFramePr>
            <a:graphicFrameLocks noGrp="1"/>
          </p:cNvGraphicFramePr>
          <p:nvPr/>
        </p:nvGraphicFramePr>
        <p:xfrm>
          <a:off x="2667000" y="1295400"/>
          <a:ext cx="4669155" cy="5163312"/>
        </p:xfrm>
        <a:graphic>
          <a:graphicData uri="http://schemas.openxmlformats.org/drawingml/2006/table">
            <a:tbl>
              <a:tblPr/>
              <a:tblGrid>
                <a:gridCol w="208280"/>
                <a:gridCol w="4460875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C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atatan 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L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apangan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7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Deskriptif: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Guru (deskripsi kejadian seperti adanya)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Reflektif: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Tampaknya (pendapat/komentar pengamat)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6000" name="Group 64"/>
          <p:cNvGraphicFramePr>
            <a:graphicFrameLocks noGrp="1"/>
          </p:cNvGraphicFramePr>
          <p:nvPr/>
        </p:nvGraphicFramePr>
        <p:xfrm>
          <a:off x="2819400" y="1447800"/>
          <a:ext cx="4669155" cy="5163312"/>
        </p:xfrm>
        <a:graphic>
          <a:graphicData uri="http://schemas.openxmlformats.org/drawingml/2006/table">
            <a:tbl>
              <a:tblPr/>
              <a:tblGrid>
                <a:gridCol w="208280"/>
                <a:gridCol w="4460875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C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atatan </a:t>
                      </a:r>
                      <a:r>
                        <a:rPr kumimoji="0" lang="en-US" sz="3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L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apangan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079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Deskriptif: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Guru (deskripsi kejadian seperti adanya)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_________________________________________________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19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* Catatan Reflektif: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adley Hand ITC" pitchFamily="66" charset="0"/>
                          <a:cs typeface="Arial" charset="0"/>
                        </a:rPr>
                        <a:t>Tampaknya (pendapat/komentar pengamat)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radley Hand ITC" pitchFamily="66" charset="0"/>
                          <a:cs typeface="Arial" charset="0"/>
                        </a:rPr>
                        <a:t>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Bradley Hand ITC" pitchFamily="66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96012" name="Rectangle 76"/>
          <p:cNvSpPr>
            <a:spLocks noChangeArrowheads="1"/>
          </p:cNvSpPr>
          <p:nvPr/>
        </p:nvSpPr>
        <p:spPr bwMode="auto">
          <a:xfrm>
            <a:off x="1295400" y="228600"/>
            <a:ext cx="6477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folHlink"/>
                </a:solidFill>
                <a:latin typeface="Arial" charset="0"/>
              </a:rPr>
              <a:t>Lempeng Tak-terstruktur (Fieldnotes)</a:t>
            </a:r>
            <a:endParaRPr lang="en-GB" sz="2800" b="1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PICTURE\dog-theme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19472"/>
            <a:ext cx="9144000" cy="76774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7200" dirty="0" smtClean="0">
                <a:solidFill>
                  <a:schemeClr val="tx1">
                    <a:lumMod val="65000"/>
                  </a:schemeClr>
                </a:solidFill>
              </a:rPr>
              <a:t>TERIMAKASIH</a:t>
            </a:r>
            <a:endParaRPr lang="id-ID" sz="7200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7E52-6A38-4AE1-89A1-22733C43BE0F}" type="slidenum">
              <a:rPr lang="en-GB"/>
              <a:pPr/>
              <a:t>3</a:t>
            </a:fld>
            <a:endParaRPr lang="en-GB"/>
          </a:p>
        </p:txBody>
      </p:sp>
      <p:sp>
        <p:nvSpPr>
          <p:cNvPr id="297988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38517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chemeClr val="folHlink"/>
                </a:solidFill>
              </a:rPr>
              <a:t>Masalah PTK</a:t>
            </a:r>
            <a:endParaRPr lang="en-GB" sz="4000">
              <a:solidFill>
                <a:schemeClr val="folHlink"/>
              </a:solidFill>
            </a:endParaRPr>
          </a:p>
        </p:txBody>
      </p:sp>
      <p:sp>
        <p:nvSpPr>
          <p:cNvPr id="297989" name="Rectangle 5"/>
          <p:cNvSpPr>
            <a:spLocks noRot="1" noChangeArrowheads="1"/>
          </p:cNvSpPr>
          <p:nvPr/>
        </p:nvSpPr>
        <p:spPr bwMode="auto">
          <a:xfrm>
            <a:off x="381000" y="1524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3200" dirty="0" err="1">
                <a:solidFill>
                  <a:srgbClr val="FF0000"/>
                </a:solidFill>
              </a:rPr>
              <a:t>Dijumpai</a:t>
            </a:r>
            <a:r>
              <a:rPr lang="en-US" sz="3200" dirty="0">
                <a:solidFill>
                  <a:srgbClr val="FF0000"/>
                </a:solidFill>
              </a:rPr>
              <a:t> guru </a:t>
            </a:r>
            <a:r>
              <a:rPr lang="en-US" sz="3200" dirty="0" err="1">
                <a:solidFill>
                  <a:srgbClr val="FF0000"/>
                </a:solidFill>
              </a:rPr>
              <a:t>selama</a:t>
            </a:r>
            <a:r>
              <a:rPr lang="en-US" sz="3200" dirty="0">
                <a:solidFill>
                  <a:srgbClr val="FF0000"/>
                </a:solidFill>
              </a:rPr>
              <a:t> KBM/</a:t>
            </a:r>
            <a:r>
              <a:rPr lang="en-US" sz="3200" dirty="0" err="1">
                <a:solidFill>
                  <a:srgbClr val="FF0000"/>
                </a:solidFill>
              </a:rPr>
              <a:t>di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kelas</a:t>
            </a:r>
            <a:r>
              <a:rPr lang="en-US" sz="3200" dirty="0">
                <a:solidFill>
                  <a:srgbClr val="FF0000"/>
                </a:solidFill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Dipicu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oleh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ketidakpuasan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terhadap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proses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hasil</a:t>
            </a:r>
            <a:r>
              <a:rPr lang="en-US" sz="3200" dirty="0">
                <a:solidFill>
                  <a:srgbClr val="FF0000"/>
                </a:solidFill>
              </a:rPr>
              <a:t> KBM;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3200" dirty="0" err="1">
                <a:solidFill>
                  <a:srgbClr val="FF0000"/>
                </a:solidFill>
              </a:rPr>
              <a:t>Dilacak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dari</a:t>
            </a:r>
            <a:r>
              <a:rPr lang="en-US" sz="3200" dirty="0">
                <a:solidFill>
                  <a:srgbClr val="FF0000"/>
                </a:solidFill>
              </a:rPr>
              <a:t> KBM </a:t>
            </a:r>
            <a:r>
              <a:rPr lang="en-US" sz="3200" dirty="0" err="1">
                <a:solidFill>
                  <a:srgbClr val="FF0000"/>
                </a:solidFill>
              </a:rPr>
              <a:t>dan</a:t>
            </a:r>
            <a:r>
              <a:rPr lang="en-US" sz="3200" dirty="0">
                <a:solidFill>
                  <a:srgbClr val="FF0000"/>
                </a:solidFill>
              </a:rPr>
              <a:t> RPP;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3200" dirty="0" err="1">
                <a:solidFill>
                  <a:srgbClr val="FF0000"/>
                </a:solidFill>
              </a:rPr>
              <a:t>Difokuskan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pada</a:t>
            </a:r>
            <a:r>
              <a:rPr lang="en-US" sz="3200" dirty="0">
                <a:solidFill>
                  <a:srgbClr val="FF0000"/>
                </a:solidFill>
              </a:rPr>
              <a:t> KBM;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3200" dirty="0" err="1">
                <a:solidFill>
                  <a:srgbClr val="FF0000"/>
                </a:solidFill>
              </a:rPr>
              <a:t>Diselesaikan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melalui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tindakan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selama</a:t>
            </a:r>
            <a:r>
              <a:rPr lang="en-US" sz="3200" dirty="0">
                <a:solidFill>
                  <a:srgbClr val="FF0000"/>
                </a:solidFill>
              </a:rPr>
              <a:t> KBM.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D:\PICTURE\bird-day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257035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rgbClr val="000000"/>
                </a:solidFill>
                <a:effectLst/>
              </a:rPr>
              <a:t>Pengidentifikasian</a:t>
            </a:r>
            <a:r>
              <a:rPr lang="en-US" sz="36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</a:rPr>
              <a:t>Masalah</a:t>
            </a:r>
            <a:r>
              <a:rPr lang="en-US" sz="3600" b="1" dirty="0">
                <a:solidFill>
                  <a:srgbClr val="000000"/>
                </a:solidFill>
                <a:effectLst/>
              </a:rPr>
              <a:t> PTK</a:t>
            </a:r>
            <a:endParaRPr lang="en-GB" sz="3600" b="1" dirty="0"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257042" name="Group 18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4038600" cy="411480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063" name="Object 39"/>
          <p:cNvGraphicFramePr>
            <a:graphicFrameLocks noChangeAspect="1"/>
          </p:cNvGraphicFramePr>
          <p:nvPr>
            <p:ph sz="half" idx="2"/>
          </p:nvPr>
        </p:nvGraphicFramePr>
        <p:xfrm>
          <a:off x="395536" y="1628800"/>
          <a:ext cx="8302625" cy="4122390"/>
        </p:xfrm>
        <a:graphic>
          <a:graphicData uri="http://schemas.openxmlformats.org/presentationml/2006/ole">
            <p:oleObj spid="_x0000_s7170" name="VISIO" r:id="rId4" imgW="5655240" imgH="2206440" progId="">
              <p:embed/>
            </p:oleObj>
          </a:graphicData>
        </a:graphic>
      </p:graphicFrame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85B5-1D65-4DA6-A03B-D766598F12C9}" type="slidenum">
              <a:rPr lang="en-GB"/>
              <a:pPr/>
              <a:t>4</a:t>
            </a:fld>
            <a:endParaRPr lang="en-GB"/>
          </a:p>
        </p:txBody>
      </p:sp>
      <p:sp>
        <p:nvSpPr>
          <p:cNvPr id="257038" name="Rectangle 14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40" name="Rectangle 16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44" name="Rectangle 20"/>
          <p:cNvSpPr>
            <a:spLocks noChangeArrowheads="1"/>
          </p:cNvSpPr>
          <p:nvPr/>
        </p:nvSpPr>
        <p:spPr bwMode="auto">
          <a:xfrm>
            <a:off x="0" y="2847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46" name="Rectangle 22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48" name="Rectangle 24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50" name="Rectangle 26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54" name="Rectangle 30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60" name="Rectangle 36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57062" name="Rectangle 38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PICTURE\bird-day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00CA7-3F32-41AC-B83A-D94DD1015529}" type="slidenum">
              <a:rPr lang="en-GB"/>
              <a:pPr/>
              <a:t>5</a:t>
            </a:fld>
            <a:endParaRPr lang="en-GB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0" y="169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0" y="169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89798" name="Object 6"/>
          <p:cNvGraphicFramePr>
            <a:graphicFrameLocks noChangeAspect="1"/>
          </p:cNvGraphicFramePr>
          <p:nvPr/>
        </p:nvGraphicFramePr>
        <p:xfrm>
          <a:off x="827584" y="332656"/>
          <a:ext cx="7696200" cy="6172200"/>
        </p:xfrm>
        <a:graphic>
          <a:graphicData uri="http://schemas.openxmlformats.org/presentationml/2006/ole">
            <p:oleObj spid="_x0000_s8194" name="VISIO" r:id="rId4" imgW="6206760" imgH="4635360" progId="">
              <p:embed/>
            </p:oleObj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3CC-312A-460B-9C21-CDA6FD99437D}" type="slidenum">
              <a:rPr lang="en-GB"/>
              <a:pPr/>
              <a:t>6</a:t>
            </a:fld>
            <a:endParaRPr lang="en-GB"/>
          </a:p>
        </p:txBody>
      </p:sp>
      <p:sp>
        <p:nvSpPr>
          <p:cNvPr id="302084" name="Rectangle 4"/>
          <p:cNvSpPr>
            <a:spLocks noRot="1" noChangeArrowheads="1"/>
          </p:cNvSpPr>
          <p:nvPr/>
        </p:nvSpPr>
        <p:spPr bwMode="auto">
          <a:xfrm>
            <a:off x="457200" y="228600"/>
            <a:ext cx="8385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b="1">
                <a:solidFill>
                  <a:schemeClr val="folHlink"/>
                </a:solidFill>
              </a:rPr>
              <a:t>Inisiator/Peneliti PTK</a:t>
            </a:r>
            <a:endParaRPr lang="en-GB" sz="4400" b="1">
              <a:solidFill>
                <a:schemeClr val="folHlink"/>
              </a:solidFill>
            </a:endParaRPr>
          </a:p>
        </p:txBody>
      </p:sp>
      <p:graphicFrame>
        <p:nvGraphicFramePr>
          <p:cNvPr id="302085" name="Group 5"/>
          <p:cNvGraphicFramePr>
            <a:graphicFrameLocks noGrp="1"/>
          </p:cNvGraphicFramePr>
          <p:nvPr/>
        </p:nvGraphicFramePr>
        <p:xfrm>
          <a:off x="533400" y="1295400"/>
          <a:ext cx="8007350" cy="4870704"/>
        </p:xfrm>
        <a:graphic>
          <a:graphicData uri="http://schemas.openxmlformats.org/drawingml/2006/table">
            <a:tbl>
              <a:tblPr/>
              <a:tblGrid>
                <a:gridCol w="8007350"/>
              </a:tblGrid>
              <a:tr h="2895600">
                <a:tc>
                  <a:txBody>
                    <a:bodyPr/>
                    <a:lstStyle/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Guru:</a:t>
                      </a:r>
                    </a:p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Melibatkan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(minimal)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satu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peneliti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lain (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sejawat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/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dosen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/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mahasiswa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).</a:t>
                      </a:r>
                    </a:p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Dosen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/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Mahasiswa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:</a:t>
                      </a:r>
                    </a:p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Melibatkan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guru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pemilik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masalah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. </a:t>
                      </a:r>
                    </a:p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Pelaksana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Tindakan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:</a:t>
                      </a:r>
                    </a:p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Guru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Pemilik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Masalah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pic>
        <p:nvPicPr>
          <p:cNvPr id="14338" name="Picture 5" descr="Clip_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04801"/>
            <a:ext cx="2327176" cy="137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5085184"/>
            <a:ext cx="7086600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SE" sz="3200" i="1" dirty="0" smtClean="0">
                <a:solidFill>
                  <a:schemeClr val="bg1"/>
                </a:solidFill>
              </a:rPr>
              <a:t>Sebutkan masalah lain yang dapat diangkat sebagai akar masalah dari PTK </a:t>
            </a:r>
            <a:r>
              <a:rPr lang="sv-SE" sz="3200" b="1" dirty="0" smtClean="0">
                <a:solidFill>
                  <a:schemeClr val="bg1"/>
                </a:solidFill>
              </a:rPr>
              <a:t>(Tugas 1)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7010400" cy="3352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100" dirty="0" smtClean="0">
                <a:solidFill>
                  <a:srgbClr val="FF0000"/>
                </a:solidFill>
              </a:rPr>
              <a:t>Ibu Ana </a:t>
            </a:r>
            <a:r>
              <a:rPr lang="nb-NO" sz="2100" dirty="0" smtClean="0">
                <a:solidFill>
                  <a:srgbClr val="FF0000"/>
                </a:solidFill>
              </a:rPr>
              <a:t>seorang guru </a:t>
            </a:r>
            <a:r>
              <a:rPr lang="id-ID" sz="2100" dirty="0" smtClean="0">
                <a:solidFill>
                  <a:srgbClr val="FF0000"/>
                </a:solidFill>
              </a:rPr>
              <a:t>ekonomi</a:t>
            </a:r>
            <a:r>
              <a:rPr lang="nb-NO" sz="2100" dirty="0" smtClean="0">
                <a:solidFill>
                  <a:srgbClr val="FF0000"/>
                </a:solidFill>
              </a:rPr>
              <a:t> Setiap mengajar ia selalu merasa ada sesuatu yang kurang. Perhatian siswa terhadap </a:t>
            </a:r>
            <a:r>
              <a:rPr lang="id-ID" sz="2100" dirty="0" smtClean="0">
                <a:solidFill>
                  <a:srgbClr val="FF0000"/>
                </a:solidFill>
              </a:rPr>
              <a:t>ekonomi </a:t>
            </a:r>
            <a:r>
              <a:rPr lang="nb-NO" sz="2100" dirty="0" smtClean="0">
                <a:solidFill>
                  <a:srgbClr val="FF0000"/>
                </a:solidFill>
              </a:rPr>
              <a:t>tidak menggembirakan. Siswa selalu mendapat nilai di bawah kriteria ketuntasan minimal (KKM).  Siswa di kelas hanya mendengar  tidak mengajukan pertanyaan-pertanyaan. Ketika belajar </a:t>
            </a:r>
            <a:r>
              <a:rPr lang="id-ID" sz="2100" dirty="0" smtClean="0">
                <a:solidFill>
                  <a:srgbClr val="FF0000"/>
                </a:solidFill>
              </a:rPr>
              <a:t>makro ekonomi tentang investasi dan suku bunga bank,</a:t>
            </a:r>
            <a:r>
              <a:rPr lang="nb-NO" sz="2100" dirty="0" smtClean="0">
                <a:solidFill>
                  <a:srgbClr val="FF0000"/>
                </a:solidFill>
              </a:rPr>
              <a:t> siswa menggambar </a:t>
            </a:r>
            <a:r>
              <a:rPr lang="id-ID" sz="2100" dirty="0" smtClean="0">
                <a:solidFill>
                  <a:srgbClr val="FF0000"/>
                </a:solidFill>
              </a:rPr>
              <a:t>kurva </a:t>
            </a:r>
            <a:r>
              <a:rPr lang="nb-NO" sz="2100" dirty="0" smtClean="0">
                <a:solidFill>
                  <a:srgbClr val="FF0000"/>
                </a:solidFill>
              </a:rPr>
              <a:t>di buku masing-masing, untuk menunjukkan </a:t>
            </a:r>
            <a:r>
              <a:rPr lang="id-ID" sz="2100" dirty="0" smtClean="0">
                <a:solidFill>
                  <a:srgbClr val="FF0000"/>
                </a:solidFill>
              </a:rPr>
              <a:t>korelasi antara kedua hal tersebut</a:t>
            </a:r>
            <a:r>
              <a:rPr lang="nb-NO" sz="2100" dirty="0" smtClean="0">
                <a:solidFill>
                  <a:srgbClr val="FF0000"/>
                </a:solidFill>
              </a:rPr>
              <a:t>, sehingga waktu yang digunakan lama. Siswa sering tidak hadir dan nilai rata-rata hasil tesnya 4,5. </a:t>
            </a:r>
            <a:r>
              <a:rPr lang="id-ID" sz="2100" dirty="0" smtClean="0">
                <a:solidFill>
                  <a:srgbClr val="FF0000"/>
                </a:solidFill>
              </a:rPr>
              <a:t>ibu Ana </a:t>
            </a:r>
            <a:r>
              <a:rPr lang="sv-SE" sz="2100" dirty="0" smtClean="0">
                <a:solidFill>
                  <a:srgbClr val="FF0000"/>
                </a:solidFill>
              </a:rPr>
              <a:t>bingung menghadapi masalah itu.</a:t>
            </a:r>
            <a:endParaRPr lang="en-US" sz="2100" dirty="0" smtClean="0">
              <a:solidFill>
                <a:srgbClr val="FF0000"/>
              </a:solidFill>
            </a:endParaRPr>
          </a:p>
        </p:txBody>
      </p:sp>
      <p:sp>
        <p:nvSpPr>
          <p:cNvPr id="1434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6019800"/>
            <a:ext cx="4572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1043608" y="33265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Contoh masalah</a:t>
            </a:r>
            <a:endParaRPr lang="id-ID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pic>
        <p:nvPicPr>
          <p:cNvPr id="15362" name="Picture 5" descr="Clip_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800600"/>
            <a:ext cx="21336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653136"/>
            <a:ext cx="7086600" cy="14478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</a:rPr>
              <a:t>Berdasar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Tugas</a:t>
            </a:r>
            <a:r>
              <a:rPr lang="en-US" sz="2800" dirty="0" smtClean="0">
                <a:solidFill>
                  <a:schemeClr val="bg1"/>
                </a:solidFill>
              </a:rPr>
              <a:t> 1 </a:t>
            </a:r>
            <a:r>
              <a:rPr lang="en-US" sz="2800" dirty="0" err="1" smtClean="0">
                <a:solidFill>
                  <a:schemeClr val="bg1"/>
                </a:solidFill>
              </a:rPr>
              <a:t>lakukan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analisis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terhadap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itu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2</a:t>
            </a:r>
            <a:r>
              <a:rPr lang="en-US" sz="2800" dirty="0" smtClean="0">
                <a:solidFill>
                  <a:schemeClr val="bg1"/>
                </a:solidFill>
              </a:rPr>
              <a:t>).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60648"/>
            <a:ext cx="7918648" cy="4539952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None/>
            </a:pPr>
            <a:r>
              <a:rPr lang="id-ID" sz="2000" dirty="0" smtClean="0">
                <a:solidFill>
                  <a:schemeClr val="bg1"/>
                </a:solidFill>
              </a:rPr>
              <a:t>Ibu Ana </a:t>
            </a:r>
            <a:r>
              <a:rPr lang="en-US" sz="2000" dirty="0" err="1" smtClean="0">
                <a:solidFill>
                  <a:schemeClr val="bg1"/>
                </a:solidFill>
              </a:rPr>
              <a:t>melakukan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hal-hal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berikut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533400" indent="-53340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menganalisis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daftar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hadir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siswa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kesimpulannya</a:t>
            </a:r>
            <a:r>
              <a:rPr lang="en-US" sz="2000" dirty="0" smtClean="0">
                <a:solidFill>
                  <a:schemeClr val="bg1"/>
                </a:solidFill>
              </a:rPr>
              <a:t> 10% </a:t>
            </a:r>
            <a:r>
              <a:rPr lang="en-US" sz="2000" dirty="0" err="1" smtClean="0">
                <a:solidFill>
                  <a:schemeClr val="bg1"/>
                </a:solidFill>
              </a:rPr>
              <a:t>siswa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sering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tidak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hadir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tanpa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pemberitahuan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id-ID" sz="2000" dirty="0" smtClean="0">
              <a:solidFill>
                <a:schemeClr val="bg1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Nilai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siswa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beberapa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pokok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bahasan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berkaitan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id-ID" sz="2000" dirty="0" smtClean="0">
                <a:solidFill>
                  <a:schemeClr val="bg1"/>
                </a:solidFill>
              </a:rPr>
              <a:t>hitungan ekonomi </a:t>
            </a:r>
            <a:r>
              <a:rPr lang="en-US" sz="2000" dirty="0" smtClean="0">
                <a:solidFill>
                  <a:schemeClr val="bg1"/>
                </a:solidFill>
              </a:rPr>
              <a:t> rata-rata 50,5 </a:t>
            </a:r>
            <a:r>
              <a:rPr lang="en-US" sz="2000" dirty="0" err="1" smtClean="0">
                <a:solidFill>
                  <a:schemeClr val="bg1"/>
                </a:solidFill>
              </a:rPr>
              <a:t>selalu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tidak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memenuhi</a:t>
            </a:r>
            <a:r>
              <a:rPr lang="en-US" sz="2000" dirty="0" smtClean="0">
                <a:solidFill>
                  <a:schemeClr val="bg1"/>
                </a:solidFill>
              </a:rPr>
              <a:t> KKM yang </a:t>
            </a:r>
            <a:r>
              <a:rPr lang="en-US" sz="2000" dirty="0" err="1" smtClean="0">
                <a:solidFill>
                  <a:schemeClr val="bg1"/>
                </a:solidFill>
              </a:rPr>
              <a:t>ditetapkan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id-ID" sz="2000" dirty="0" smtClean="0">
              <a:solidFill>
                <a:schemeClr val="bg1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menganalisis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tugas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bahan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pelajaran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diberikan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bersumber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r>
              <a:rPr lang="en-US" sz="2000" dirty="0" smtClean="0">
                <a:solidFill>
                  <a:schemeClr val="bg1"/>
                </a:solidFill>
              </a:rPr>
              <a:t> LKS yang </a:t>
            </a:r>
            <a:r>
              <a:rPr lang="en-US" sz="2000" dirty="0" err="1" smtClean="0">
                <a:solidFill>
                  <a:schemeClr val="bg1"/>
                </a:solidFill>
              </a:rPr>
              <a:t>tampaknya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tidak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menantang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siswa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hanya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berisi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soal-soal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latihan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rutin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id-ID" sz="2000" dirty="0" smtClean="0">
              <a:solidFill>
                <a:schemeClr val="bg1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Melakukan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refleksi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terhadap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pembelajaran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selama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dilakukan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lang="id-ID" sz="2000" dirty="0" smtClean="0">
              <a:solidFill>
                <a:schemeClr val="bg1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Tx/>
              <a:buFont typeface="+mj-lt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Ibu</a:t>
            </a:r>
            <a:r>
              <a:rPr lang="en-US" sz="2000" dirty="0" smtClean="0">
                <a:solidFill>
                  <a:schemeClr val="bg1"/>
                </a:solidFill>
              </a:rPr>
              <a:t> Ana </a:t>
            </a:r>
            <a:r>
              <a:rPr lang="en-US" sz="2000" dirty="0" err="1" smtClean="0">
                <a:solidFill>
                  <a:schemeClr val="bg1"/>
                </a:solidFill>
              </a:rPr>
              <a:t>merasa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siswa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mungkin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bosan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mengajar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monoton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yaitu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menjelaskan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memberi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contoh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memberi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latihan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dilanjutkan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pekerjaan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rumah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536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6019800"/>
            <a:ext cx="4572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PICTURE\bird-day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6857996"/>
          </a:xfrm>
          <a:prstGeom prst="rect">
            <a:avLst/>
          </a:prstGeom>
          <a:noFill/>
        </p:spPr>
      </p:pic>
      <p:pic>
        <p:nvPicPr>
          <p:cNvPr id="16386" name="Picture 6" descr="Clip_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953000"/>
            <a:ext cx="19050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149080"/>
            <a:ext cx="7086600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dirty="0" smtClean="0"/>
              <a:t>“</a:t>
            </a:r>
            <a:r>
              <a:rPr lang="en-US" sz="2400" dirty="0" err="1" smtClean="0">
                <a:solidFill>
                  <a:schemeClr val="bg1"/>
                </a:solidFill>
              </a:rPr>
              <a:t>Apakah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pembelajaran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kooperatif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meningkatkan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motivasi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siswa</a:t>
            </a:r>
            <a:r>
              <a:rPr lang="en-US" sz="2400" dirty="0" smtClean="0">
                <a:solidFill>
                  <a:schemeClr val="bg1"/>
                </a:solidFill>
              </a:rPr>
              <a:t>?”,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“</a:t>
            </a:r>
            <a:r>
              <a:rPr lang="en-US" sz="2400" dirty="0" err="1" smtClean="0">
                <a:solidFill>
                  <a:schemeClr val="bg1"/>
                </a:solidFill>
              </a:rPr>
              <a:t>Bagaimana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meningkatkan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motivasi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siswa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melalui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pembelajaran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kooperatif</a:t>
            </a:r>
            <a:r>
              <a:rPr lang="en-US" sz="2400" dirty="0" smtClean="0">
                <a:solidFill>
                  <a:schemeClr val="bg1"/>
                </a:solidFill>
              </a:rPr>
              <a:t>?”.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476672"/>
            <a:ext cx="7185992" cy="37905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Berdasar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analisis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kasus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Ibu</a:t>
            </a:r>
            <a:r>
              <a:rPr lang="en-US" sz="2400" dirty="0" smtClean="0">
                <a:solidFill>
                  <a:schemeClr val="bg1"/>
                </a:solidFill>
              </a:rPr>
              <a:t> Ana </a:t>
            </a:r>
            <a:r>
              <a:rPr lang="en-US" sz="2400" dirty="0" err="1" smtClean="0">
                <a:solidFill>
                  <a:schemeClr val="bg1"/>
                </a:solidFill>
              </a:rPr>
              <a:t>sebelumnya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maka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Ibu</a:t>
            </a:r>
            <a:r>
              <a:rPr lang="en-US" sz="2400" dirty="0" smtClean="0">
                <a:solidFill>
                  <a:schemeClr val="bg1"/>
                </a:solidFill>
              </a:rPr>
              <a:t> Ana </a:t>
            </a:r>
            <a:r>
              <a:rPr lang="en-US" sz="2400" dirty="0" err="1" smtClean="0">
                <a:solidFill>
                  <a:schemeClr val="bg1"/>
                </a:solidFill>
              </a:rPr>
              <a:t>memilih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rendahnya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motivasi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siswa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penelitian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id-ID" sz="2400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400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Karena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motivasi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ini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menjadi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mendasar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meyebabkan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masalah-masalah</a:t>
            </a:r>
            <a:r>
              <a:rPr lang="en-US" sz="2400" dirty="0" smtClean="0">
                <a:solidFill>
                  <a:schemeClr val="bg1"/>
                </a:solidFill>
              </a:rPr>
              <a:t> lain. </a:t>
            </a:r>
            <a:r>
              <a:rPr lang="en-US" sz="2400" dirty="0" err="1" smtClean="0">
                <a:solidFill>
                  <a:schemeClr val="bg1"/>
                </a:solidFill>
              </a:rPr>
              <a:t>Kemudian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berdasar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analisisnya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ia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menfokuskan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perbaikan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strategi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pembelajaran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memilih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pembelajaran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kooperatif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219200" y="5867400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000" dirty="0" err="1"/>
              <a:t>Berdasar</a:t>
            </a:r>
            <a:r>
              <a:rPr lang="en-US" sz="2000" dirty="0"/>
              <a:t> 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Ana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pilih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lain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rumuskan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penelitiannya</a:t>
            </a:r>
            <a:r>
              <a:rPr lang="en-US" sz="2000" dirty="0"/>
              <a:t> (</a:t>
            </a:r>
            <a:r>
              <a:rPr lang="en-US" sz="2000" b="1" dirty="0" err="1"/>
              <a:t>Tugas</a:t>
            </a:r>
            <a:r>
              <a:rPr lang="en-US" sz="2000" b="1" dirty="0"/>
              <a:t> 3</a:t>
            </a:r>
            <a:r>
              <a:rPr lang="en-US" sz="2000" dirty="0"/>
              <a:t>). </a:t>
            </a:r>
          </a:p>
        </p:txBody>
      </p:sp>
      <p:sp>
        <p:nvSpPr>
          <p:cNvPr id="16390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6019800"/>
            <a:ext cx="4572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  <p:bldP spid="10957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238</TotalTime>
  <Words>1112</Words>
  <Application>Microsoft Office PowerPoint</Application>
  <PresentationFormat>On-screen Show (4:3)</PresentationFormat>
  <Paragraphs>226</Paragraphs>
  <Slides>27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Apex</vt:lpstr>
      <vt:lpstr>VISIO</vt:lpstr>
      <vt:lpstr>PENELITIAN TINDAKAN KELAS #2</vt:lpstr>
      <vt:lpstr>Memulai PTK</vt:lpstr>
      <vt:lpstr>Slide 3</vt:lpstr>
      <vt:lpstr>Pengidentifikasian Masalah PTK</vt:lpstr>
      <vt:lpstr>Slide 5</vt:lpstr>
      <vt:lpstr>Slide 6</vt:lpstr>
      <vt:lpstr>Sebutkan masalah lain yang dapat diangkat sebagai akar masalah dari PTK (Tugas 1) </vt:lpstr>
      <vt:lpstr>Berdasar Tugas 1 lakukan analisis terhadap masalah itu (Tugas 2). </vt:lpstr>
      <vt:lpstr>“Apakah pembelajaran kooperatif dapat meningkatkan motivasi siswa?”, atau “Bagaimana meningkatkan motivasi siswa melalui pembelajaran kooperatif?”. </vt:lpstr>
      <vt:lpstr>Berdasar Tugas 1, 2, dan 3, rumus kan hipotesis tindakan yang sesuai (Tugas 4). </vt:lpstr>
      <vt:lpstr>Slide 11</vt:lpstr>
      <vt:lpstr>Slide 12</vt:lpstr>
      <vt:lpstr>Analisis Data</vt:lpstr>
      <vt:lpstr>Tahap Analisis Data</vt:lpstr>
      <vt:lpstr>PENELITIAN TINDAKAN KELAS #3</vt:lpstr>
      <vt:lpstr>Siklus PTK </vt:lpstr>
      <vt:lpstr>Tahap Perencanaan </vt:lpstr>
      <vt:lpstr>Tahap Tindakan</vt:lpstr>
      <vt:lpstr>Tahap Refleksi</vt:lpstr>
      <vt:lpstr>Refleksi</vt:lpstr>
      <vt:lpstr>Tipe Refleksi</vt:lpstr>
      <vt:lpstr>Checklist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PENELITIAN TINDAKAN KELAS #2</dc:title>
  <dc:creator>ANNE</dc:creator>
  <cp:lastModifiedBy>ANNE</cp:lastModifiedBy>
  <cp:revision>20</cp:revision>
  <dcterms:created xsi:type="dcterms:W3CDTF">2013-09-25T07:21:51Z</dcterms:created>
  <dcterms:modified xsi:type="dcterms:W3CDTF">2013-10-18T06:06:34Z</dcterms:modified>
</cp:coreProperties>
</file>