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4" r:id="rId6"/>
    <p:sldId id="267" r:id="rId7"/>
    <p:sldId id="266" r:id="rId8"/>
    <p:sldId id="269" r:id="rId9"/>
    <p:sldId id="265" r:id="rId10"/>
    <p:sldId id="263" r:id="rId11"/>
    <p:sldId id="262" r:id="rId12"/>
    <p:sldId id="260"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2" autoAdjust="0"/>
    <p:restoredTop sz="94639" autoAdjust="0"/>
  </p:normalViewPr>
  <p:slideViewPr>
    <p:cSldViewPr>
      <p:cViewPr varScale="1">
        <p:scale>
          <a:sx n="48" d="100"/>
          <a:sy n="48" d="100"/>
        </p:scale>
        <p:origin x="-876" y="-102"/>
      </p:cViewPr>
      <p:guideLst>
        <p:guide orient="horz" pos="2160"/>
        <p:guide pos="2880"/>
      </p:guideLst>
    </p:cSldViewPr>
  </p:slideViewPr>
  <p:outlineViewPr>
    <p:cViewPr>
      <p:scale>
        <a:sx n="33" d="100"/>
        <a:sy n="33" d="100"/>
      </p:scale>
      <p:origin x="0" y="619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7B6933D2-BCED-4507-AE61-D25D7AC378D1}"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pull dir="l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B6933D2-BCED-4507-AE61-D25D7AC378D1}" type="slidenum">
              <a:rPr lang="id-ID" smtClean="0"/>
              <a:pPr/>
              <a:t>‹#›</a:t>
            </a:fld>
            <a:endParaRPr lang="id-ID"/>
          </a:p>
        </p:txBody>
      </p:sp>
    </p:spTree>
  </p:cSld>
  <p:clrMapOvr>
    <a:masterClrMapping/>
  </p:clrMapOvr>
  <p:transition>
    <p:pull dir="l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B6933D2-BCED-4507-AE61-D25D7AC378D1}" type="slidenum">
              <a:rPr lang="id-ID" smtClean="0"/>
              <a:pPr/>
              <a:t>‹#›</a:t>
            </a:fld>
            <a:endParaRPr lang="id-ID"/>
          </a:p>
        </p:txBody>
      </p:sp>
    </p:spTree>
  </p:cSld>
  <p:clrMapOvr>
    <a:masterClrMapping/>
  </p:clrMapOvr>
  <p:transition>
    <p:pull dir="l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B6933D2-BCED-4507-AE61-D25D7AC378D1}" type="slidenum">
              <a:rPr lang="id-ID" smtClean="0"/>
              <a:pPr/>
              <a:t>‹#›</a:t>
            </a:fld>
            <a:endParaRPr lang="id-ID"/>
          </a:p>
        </p:txBody>
      </p:sp>
    </p:spTree>
  </p:cSld>
  <p:clrMapOvr>
    <a:masterClrMapping/>
  </p:clrMapOvr>
  <p:transition>
    <p:pull dir="l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B6933D2-BCED-4507-AE61-D25D7AC378D1}"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pull dir="l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B6933D2-BCED-4507-AE61-D25D7AC378D1}" type="slidenum">
              <a:rPr lang="id-ID" smtClean="0"/>
              <a:pPr/>
              <a:t>‹#›</a:t>
            </a:fld>
            <a:endParaRPr lang="id-ID"/>
          </a:p>
        </p:txBody>
      </p:sp>
    </p:spTree>
  </p:cSld>
  <p:clrMapOvr>
    <a:masterClrMapping/>
  </p:clrMapOvr>
  <p:transition>
    <p:pull dir="l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7B6933D2-BCED-4507-AE61-D25D7AC378D1}"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pull dir="l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7B6933D2-BCED-4507-AE61-D25D7AC378D1}" type="slidenum">
              <a:rPr lang="id-ID" smtClean="0"/>
              <a:pPr/>
              <a:t>‹#›</a:t>
            </a:fld>
            <a:endParaRPr lang="id-ID"/>
          </a:p>
        </p:txBody>
      </p:sp>
    </p:spTree>
  </p:cSld>
  <p:clrMapOvr>
    <a:masterClrMapping/>
  </p:clrMapOvr>
  <p:transition>
    <p:pull dir="l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7B6933D2-BCED-4507-AE61-D25D7AC378D1}" type="slidenum">
              <a:rPr lang="id-ID" smtClean="0"/>
              <a:pPr/>
              <a:t>‹#›</a:t>
            </a:fld>
            <a:endParaRPr lang="id-ID"/>
          </a:p>
        </p:txBody>
      </p:sp>
    </p:spTree>
  </p:cSld>
  <p:clrMapOvr>
    <a:masterClrMapping/>
  </p:clrMapOvr>
  <p:transition>
    <p:pull dir="l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485C38-1F03-48B2-8000-EA1B2637FFF6}" type="datetimeFigureOut">
              <a:rPr lang="id-ID" smtClean="0"/>
              <a:pPr/>
              <a:t>11/06/2013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B6933D2-BCED-4507-AE61-D25D7AC378D1}" type="slidenum">
              <a:rPr lang="id-ID" smtClean="0"/>
              <a:pPr/>
              <a:t>‹#›</a:t>
            </a:fld>
            <a:endParaRPr lang="id-ID"/>
          </a:p>
        </p:txBody>
      </p:sp>
    </p:spTree>
  </p:cSld>
  <p:clrMapOvr>
    <a:masterClrMapping/>
  </p:clrMapOvr>
  <p:transition>
    <p:pull dir="l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7485C38-1F03-48B2-8000-EA1B2637FFF6}" type="datetimeFigureOut">
              <a:rPr lang="id-ID" smtClean="0"/>
              <a:pPr/>
              <a:t>11/06/2013</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7B6933D2-BCED-4507-AE61-D25D7AC378D1}" type="slidenum">
              <a:rPr lang="id-ID" smtClean="0"/>
              <a:pPr/>
              <a:t>‹#›</a:t>
            </a:fld>
            <a:endParaRPr lang="id-ID"/>
          </a:p>
        </p:txBody>
      </p:sp>
    </p:spTree>
  </p:cSld>
  <p:clrMapOvr>
    <a:masterClrMapping/>
  </p:clrMapOvr>
  <p:transition>
    <p:pull dir="l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7485C38-1F03-48B2-8000-EA1B2637FFF6}" type="datetimeFigureOut">
              <a:rPr lang="id-ID" smtClean="0"/>
              <a:pPr/>
              <a:t>11/06/2013</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B6933D2-BCED-4507-AE61-D25D7AC378D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pull dir="lu"/>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268760"/>
            <a:ext cx="7772400" cy="1470025"/>
          </a:xfrm>
        </p:spPr>
        <p:txBody>
          <a:bodyPr/>
          <a:lstStyle/>
          <a:p>
            <a:r>
              <a:rPr lang="id-ID" dirty="0" smtClean="0"/>
              <a:t>PERDAGANGAN LUAR NEGERI (EKSPOR DAN IMPOR)</a:t>
            </a:r>
            <a:endParaRPr lang="id-ID" dirty="0"/>
          </a:p>
        </p:txBody>
      </p:sp>
      <p:sp>
        <p:nvSpPr>
          <p:cNvPr id="3" name="Subtitle 2"/>
          <p:cNvSpPr>
            <a:spLocks noGrp="1"/>
          </p:cNvSpPr>
          <p:nvPr>
            <p:ph type="subTitle" idx="1"/>
          </p:nvPr>
        </p:nvSpPr>
        <p:spPr/>
        <p:txBody>
          <a:bodyPr/>
          <a:lstStyle/>
          <a:p>
            <a:r>
              <a:rPr lang="id-ID" dirty="0" smtClean="0">
                <a:solidFill>
                  <a:schemeClr val="tx1"/>
                </a:solidFill>
              </a:rPr>
              <a:t>ANA DHAOUD DAROIN</a:t>
            </a:r>
            <a:endParaRPr lang="id-ID" dirty="0">
              <a:solidFill>
                <a:schemeClr val="tx1"/>
              </a:solidFill>
            </a:endParaRPr>
          </a:p>
        </p:txBody>
      </p:sp>
    </p:spTree>
  </p:cSld>
  <p:clrMapOvr>
    <a:masterClrMapping/>
  </p:clrMapOvr>
  <p:transition>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692696"/>
            <a:ext cx="7571184" cy="5662864"/>
          </a:xfrm>
        </p:spPr>
        <p:txBody>
          <a:bodyPr>
            <a:normAutofit/>
          </a:bodyPr>
          <a:lstStyle/>
          <a:p>
            <a:r>
              <a:rPr lang="id-ID" dirty="0" smtClean="0"/>
              <a:t>Sumber </a:t>
            </a:r>
            <a:r>
              <a:rPr lang="id-ID" dirty="0"/>
              <a:t>penerimaan devisa </a:t>
            </a:r>
            <a:r>
              <a:rPr lang="id-ID" dirty="0" smtClean="0"/>
              <a:t>berupa: </a:t>
            </a:r>
            <a:r>
              <a:rPr lang="id-ID" dirty="0"/>
              <a:t>Ekspor barang dan </a:t>
            </a:r>
            <a:r>
              <a:rPr lang="id-ID" dirty="0" smtClean="0"/>
              <a:t>jasa,Pinjaman </a:t>
            </a:r>
            <a:r>
              <a:rPr lang="id-ID" dirty="0"/>
              <a:t>luar </a:t>
            </a:r>
            <a:r>
              <a:rPr lang="id-ID" dirty="0" smtClean="0"/>
              <a:t>negeri, </a:t>
            </a:r>
            <a:r>
              <a:rPr lang="id-ID" dirty="0"/>
              <a:t>Bunga atau pendapatan investasi</a:t>
            </a:r>
          </a:p>
          <a:p>
            <a:r>
              <a:rPr lang="id-ID" dirty="0" smtClean="0"/>
              <a:t>Nilai </a:t>
            </a:r>
            <a:r>
              <a:rPr lang="id-ID" dirty="0"/>
              <a:t>tukar Valuta Asing (Kurs) Jumlah satuan mata uang yang harus diserahkan untuk mendapatkan satu satuan mata uang </a:t>
            </a:r>
            <a:r>
              <a:rPr lang="id-ID" dirty="0" smtClean="0"/>
              <a:t>asing</a:t>
            </a:r>
          </a:p>
          <a:p>
            <a:r>
              <a:rPr lang="id-ID" dirty="0" smtClean="0"/>
              <a:t> </a:t>
            </a:r>
            <a:r>
              <a:rPr lang="id-ID" dirty="0"/>
              <a:t>Perbandingan nilai antara mata uang dalam negeri dengan mata uang asing </a:t>
            </a:r>
            <a:r>
              <a:rPr lang="id-ID" dirty="0" smtClean="0"/>
              <a:t>disebut Nilai kurs ( </a:t>
            </a:r>
            <a:r>
              <a:rPr lang="id-ID" dirty="0"/>
              <a:t>berubah tergantung permintaan dan </a:t>
            </a:r>
            <a:r>
              <a:rPr lang="id-ID" dirty="0" smtClean="0"/>
              <a:t>penawaran)</a:t>
            </a:r>
            <a:endParaRPr lang="id-ID" dirty="0"/>
          </a:p>
          <a:p>
            <a:endParaRPr lang="id-ID" dirty="0"/>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836712"/>
            <a:ext cx="7859216" cy="5518848"/>
          </a:xfrm>
        </p:spPr>
        <p:txBody>
          <a:bodyPr>
            <a:normAutofit/>
          </a:bodyPr>
          <a:lstStyle/>
          <a:p>
            <a:r>
              <a:rPr lang="id-ID" dirty="0" smtClean="0"/>
              <a:t>Fungsi </a:t>
            </a:r>
            <a:r>
              <a:rPr lang="id-ID" dirty="0" smtClean="0"/>
              <a:t>Kurs: </a:t>
            </a:r>
            <a:r>
              <a:rPr lang="id-ID" dirty="0"/>
              <a:t>Pembayaran antar </a:t>
            </a:r>
            <a:r>
              <a:rPr lang="id-ID" dirty="0" smtClean="0"/>
              <a:t>negara,Pertukaran </a:t>
            </a:r>
            <a:r>
              <a:rPr lang="id-ID" dirty="0"/>
              <a:t>barang dan </a:t>
            </a:r>
            <a:r>
              <a:rPr lang="id-ID" dirty="0" smtClean="0"/>
              <a:t>jasa, </a:t>
            </a:r>
            <a:r>
              <a:rPr lang="id-ID" dirty="0"/>
              <a:t>Mengukur </a:t>
            </a:r>
            <a:r>
              <a:rPr lang="id-ID" dirty="0" smtClean="0"/>
              <a:t>kekayaan, </a:t>
            </a:r>
            <a:r>
              <a:rPr lang="id-ID" dirty="0"/>
              <a:t>Menimbun </a:t>
            </a:r>
            <a:r>
              <a:rPr lang="id-ID" dirty="0" smtClean="0"/>
              <a:t>kekayaan, </a:t>
            </a:r>
            <a:r>
              <a:rPr lang="id-ID" dirty="0"/>
              <a:t>Cadangan moneter</a:t>
            </a:r>
          </a:p>
          <a:p>
            <a:r>
              <a:rPr lang="id-ID" dirty="0" smtClean="0"/>
              <a:t>Kurs </a:t>
            </a:r>
            <a:r>
              <a:rPr lang="id-ID" dirty="0"/>
              <a:t>Jual </a:t>
            </a:r>
            <a:r>
              <a:rPr lang="id-ID" dirty="0" smtClean="0"/>
              <a:t>:</a:t>
            </a:r>
            <a:r>
              <a:rPr lang="id-ID" dirty="0" smtClean="0"/>
              <a:t>kurs </a:t>
            </a:r>
            <a:r>
              <a:rPr lang="id-ID" dirty="0"/>
              <a:t>valas yang digunakan jika bank/money changer menjual valas kepada nasabah </a:t>
            </a:r>
            <a:endParaRPr lang="id-ID" dirty="0" smtClean="0"/>
          </a:p>
          <a:p>
            <a:r>
              <a:rPr lang="id-ID" dirty="0" smtClean="0"/>
              <a:t>Kurs </a:t>
            </a:r>
            <a:r>
              <a:rPr lang="id-ID" dirty="0"/>
              <a:t>Beli </a:t>
            </a:r>
            <a:r>
              <a:rPr lang="id-ID" dirty="0" smtClean="0"/>
              <a:t>:kurs </a:t>
            </a:r>
            <a:r>
              <a:rPr lang="id-ID" dirty="0"/>
              <a:t>valas yang digunakan ketika bank/money changer membeli vasal sari nasabah</a:t>
            </a:r>
          </a:p>
          <a:p>
            <a:endParaRPr lang="id-ID" dirty="0"/>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algn="ctr">
              <a:buNone/>
            </a:pPr>
            <a:r>
              <a:rPr lang="id-ID" sz="7200" dirty="0" smtClean="0"/>
              <a:t>TERIMA KASIH</a:t>
            </a:r>
            <a:endParaRPr lang="id-ID" sz="7200" dirty="0"/>
          </a:p>
        </p:txBody>
      </p:sp>
    </p:spTree>
  </p:cSld>
  <p:clrMapOvr>
    <a:masterClrMapping/>
  </p:clrMapOvr>
  <p:transition>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idx="1"/>
          </p:nvPr>
        </p:nvSpPr>
        <p:spPr/>
        <p:txBody>
          <a:bodyPr/>
          <a:lstStyle/>
          <a:p>
            <a:r>
              <a:rPr lang="id-ID" dirty="0" smtClean="0"/>
              <a:t>Perdagangan </a:t>
            </a:r>
            <a:r>
              <a:rPr lang="id-ID" dirty="0"/>
              <a:t>yang dilakukan oleh penduduk suatu negara dengan penduduk negara lain atas dasar kesepakatan </a:t>
            </a:r>
            <a:r>
              <a:rPr lang="id-ID" dirty="0" smtClean="0"/>
              <a:t>bersama</a:t>
            </a:r>
          </a:p>
          <a:p>
            <a:pPr>
              <a:buNone/>
            </a:pPr>
            <a:endParaRPr lang="id-ID" dirty="0" smtClean="0"/>
          </a:p>
          <a:p>
            <a:r>
              <a:rPr lang="id-ID" dirty="0"/>
              <a:t>Perdagangan antara dua negara atau </a:t>
            </a:r>
            <a:r>
              <a:rPr lang="id-ID" dirty="0" smtClean="0"/>
              <a:t>lebih yang saling menguntungkan</a:t>
            </a:r>
            <a:endParaRPr lang="id-ID" dirty="0"/>
          </a:p>
          <a:p>
            <a:pPr>
              <a:buNone/>
            </a:pPr>
            <a:endParaRPr lang="id-ID" dirty="0"/>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Faktor – Faktor pendorong </a:t>
            </a:r>
            <a:endParaRPr lang="id-ID"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dirty="0" smtClean="0"/>
              <a:t>Sumber </a:t>
            </a:r>
            <a:r>
              <a:rPr lang="id-ID" dirty="0"/>
              <a:t>daya alam (SDA</a:t>
            </a:r>
            <a:r>
              <a:rPr lang="id-ID" dirty="0" smtClean="0"/>
              <a:t>)</a:t>
            </a:r>
          </a:p>
          <a:p>
            <a:pPr marL="514350" indent="-514350">
              <a:buAutoNum type="arabicPeriod"/>
            </a:pPr>
            <a:r>
              <a:rPr lang="id-ID" dirty="0" smtClean="0"/>
              <a:t> </a:t>
            </a:r>
            <a:r>
              <a:rPr lang="id-ID" dirty="0"/>
              <a:t>Selera </a:t>
            </a:r>
            <a:endParaRPr lang="id-ID" dirty="0" smtClean="0"/>
          </a:p>
          <a:p>
            <a:pPr marL="514350" indent="-514350">
              <a:buAutoNum type="arabicPeriod"/>
            </a:pPr>
            <a:r>
              <a:rPr lang="id-ID" dirty="0" smtClean="0"/>
              <a:t>Penghematan </a:t>
            </a:r>
            <a:r>
              <a:rPr lang="id-ID" dirty="0"/>
              <a:t>biaya produksi (</a:t>
            </a:r>
            <a:r>
              <a:rPr lang="id-ID" dirty="0" smtClean="0"/>
              <a:t>efisiensi)</a:t>
            </a:r>
          </a:p>
          <a:p>
            <a:pPr marL="514350" indent="-514350">
              <a:buAutoNum type="arabicPeriod"/>
            </a:pPr>
            <a:r>
              <a:rPr lang="id-ID" dirty="0" smtClean="0"/>
              <a:t>Tingkat teknologi</a:t>
            </a:r>
          </a:p>
          <a:p>
            <a:pPr marL="514350" indent="-514350">
              <a:buNone/>
            </a:pPr>
            <a:r>
              <a:rPr lang="id-ID" dirty="0" smtClean="0"/>
              <a:t>Adanya perbedaan kemampuan penguasaan ilmu pengetahuan dan teknologi dalam mengolah sumber daya ekonomi.</a:t>
            </a:r>
          </a:p>
          <a:p>
            <a:pPr marL="514350" indent="-514350">
              <a:buNone/>
            </a:pPr>
            <a:r>
              <a:rPr lang="id-ID" dirty="0" smtClean="0"/>
              <a:t>5. Untuk memenuhi kebutuhan barang dan jasa dalam negeri</a:t>
            </a:r>
            <a:endParaRPr lang="id-ID" dirty="0"/>
          </a:p>
          <a:p>
            <a:endParaRPr lang="id-ID" dirty="0"/>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08720"/>
            <a:ext cx="7772400" cy="5446840"/>
          </a:xfrm>
        </p:spPr>
        <p:txBody>
          <a:bodyPr/>
          <a:lstStyle/>
          <a:p>
            <a:pPr>
              <a:buNone/>
            </a:pPr>
            <a:r>
              <a:rPr lang="id-ID" dirty="0" smtClean="0"/>
              <a:t>6. Keinginan </a:t>
            </a:r>
            <a:r>
              <a:rPr lang="id-ID" dirty="0"/>
              <a:t>memperoleh keuntungan dan meningkatkan pendapatan negara</a:t>
            </a:r>
            <a:r>
              <a:rPr lang="id-ID" dirty="0" smtClean="0"/>
              <a:t>.</a:t>
            </a:r>
          </a:p>
          <a:p>
            <a:pPr marL="582930" indent="-514350">
              <a:buAutoNum type="arabicPeriod" startAt="7"/>
            </a:pPr>
            <a:r>
              <a:rPr lang="id-ID" dirty="0" smtClean="0"/>
              <a:t>Adanya kelebihan produk dalam negeri sehingga perlu pasar baru untuk menjual produk tersebut</a:t>
            </a:r>
          </a:p>
          <a:p>
            <a:pPr marL="582930" indent="-514350">
              <a:buAutoNum type="arabicPeriod" startAt="7"/>
            </a:pPr>
            <a:r>
              <a:rPr lang="id-ID" dirty="0" smtClean="0"/>
              <a:t>Keinginan </a:t>
            </a:r>
            <a:r>
              <a:rPr lang="id-ID" dirty="0" smtClean="0"/>
              <a:t>membuka kerja sama, hubungan politik dan dukungan dari negara lain.</a:t>
            </a:r>
          </a:p>
          <a:p>
            <a:pPr marL="582930" indent="-514350">
              <a:buAutoNum type="arabicPeriod" startAt="7"/>
            </a:pPr>
            <a:endParaRPr lang="id-ID" dirty="0"/>
          </a:p>
          <a:p>
            <a:pPr>
              <a:buNone/>
            </a:pPr>
            <a:endParaRPr lang="id-ID" dirty="0"/>
          </a:p>
        </p:txBody>
      </p:sp>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676456" cy="1426464"/>
          </a:xfrm>
        </p:spPr>
        <p:txBody>
          <a:bodyPr/>
          <a:lstStyle/>
          <a:p>
            <a:r>
              <a:rPr lang="id-ID" dirty="0" smtClean="0"/>
              <a:t>Manfaat Perdagangan Internasional</a:t>
            </a:r>
            <a:endParaRPr lang="id-ID" dirty="0"/>
          </a:p>
        </p:txBody>
      </p:sp>
      <p:sp>
        <p:nvSpPr>
          <p:cNvPr id="3" name="Content Placeholder 2"/>
          <p:cNvSpPr>
            <a:spLocks noGrp="1"/>
          </p:cNvSpPr>
          <p:nvPr>
            <p:ph idx="1"/>
          </p:nvPr>
        </p:nvSpPr>
        <p:spPr>
          <a:xfrm>
            <a:off x="755576" y="1412776"/>
            <a:ext cx="7931224" cy="4942784"/>
          </a:xfrm>
        </p:spPr>
        <p:txBody>
          <a:bodyPr>
            <a:normAutofit fontScale="92500" lnSpcReduction="10000"/>
          </a:bodyPr>
          <a:lstStyle/>
          <a:p>
            <a:r>
              <a:rPr lang="id-ID" dirty="0" smtClean="0"/>
              <a:t>Memperoleh </a:t>
            </a:r>
            <a:r>
              <a:rPr lang="id-ID" dirty="0"/>
              <a:t>Devisa </a:t>
            </a:r>
            <a:endParaRPr lang="id-ID" dirty="0" smtClean="0"/>
          </a:p>
          <a:p>
            <a:r>
              <a:rPr lang="id-ID" dirty="0" smtClean="0"/>
              <a:t>Memperluas </a:t>
            </a:r>
            <a:r>
              <a:rPr lang="id-ID" dirty="0"/>
              <a:t>Kesempatan Kerja </a:t>
            </a:r>
            <a:endParaRPr lang="id-ID" dirty="0" smtClean="0"/>
          </a:p>
          <a:p>
            <a:r>
              <a:rPr lang="id-ID" dirty="0" smtClean="0"/>
              <a:t>Menstabilkan </a:t>
            </a:r>
            <a:r>
              <a:rPr lang="id-ID" dirty="0"/>
              <a:t>Harga-Harga </a:t>
            </a:r>
            <a:endParaRPr lang="id-ID" dirty="0" smtClean="0"/>
          </a:p>
          <a:p>
            <a:r>
              <a:rPr lang="id-ID" dirty="0" smtClean="0"/>
              <a:t>Meningkatkan </a:t>
            </a:r>
            <a:r>
              <a:rPr lang="id-ID" dirty="0"/>
              <a:t>Kualitas Konsumsi </a:t>
            </a:r>
            <a:endParaRPr lang="id-ID" dirty="0" smtClean="0"/>
          </a:p>
          <a:p>
            <a:r>
              <a:rPr lang="id-ID" dirty="0" smtClean="0"/>
              <a:t>Mempercepat </a:t>
            </a:r>
            <a:r>
              <a:rPr lang="id-ID" dirty="0"/>
              <a:t>Alih Teknologi</a:t>
            </a:r>
          </a:p>
          <a:p>
            <a:r>
              <a:rPr lang="id-ID" dirty="0" smtClean="0"/>
              <a:t>Memperoleh </a:t>
            </a:r>
            <a:r>
              <a:rPr lang="id-ID" dirty="0"/>
              <a:t>barang yang tidak dapat diproduksi di negeri sendiri </a:t>
            </a:r>
            <a:endParaRPr lang="id-ID" dirty="0" smtClean="0"/>
          </a:p>
          <a:p>
            <a:r>
              <a:rPr lang="id-ID" dirty="0" smtClean="0"/>
              <a:t>Memperoleh </a:t>
            </a:r>
            <a:r>
              <a:rPr lang="id-ID" dirty="0"/>
              <a:t>keuntungan dari </a:t>
            </a:r>
            <a:r>
              <a:rPr lang="id-ID" dirty="0" smtClean="0"/>
              <a:t>spesialisasi</a:t>
            </a:r>
          </a:p>
          <a:p>
            <a:r>
              <a:rPr lang="id-ID" dirty="0" smtClean="0"/>
              <a:t>Memperluas </a:t>
            </a:r>
            <a:r>
              <a:rPr lang="id-ID" dirty="0"/>
              <a:t>pasar dan menambah keuntungan Transfer teknologi modern</a:t>
            </a:r>
          </a:p>
          <a:p>
            <a:endParaRPr lang="id-ID" dirty="0"/>
          </a:p>
        </p:txBody>
      </p:sp>
    </p:spTree>
  </p:cSld>
  <p:clrMapOvr>
    <a:masterClrMapping/>
  </p:clrMapOvr>
  <p:transition>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0"/>
            <a:ext cx="8075240" cy="1426464"/>
          </a:xfrm>
        </p:spPr>
        <p:txBody>
          <a:bodyPr/>
          <a:lstStyle/>
          <a:p>
            <a:r>
              <a:rPr lang="id-ID" dirty="0" smtClean="0"/>
              <a:t>Teori Keunggulan Perdagangan Internasional Teori Keunggulan Mutlak ( Absolute Advantage Theory )</a:t>
            </a:r>
            <a:endParaRPr lang="id-ID" dirty="0"/>
          </a:p>
        </p:txBody>
      </p:sp>
      <p:sp>
        <p:nvSpPr>
          <p:cNvPr id="3" name="Content Placeholder 2"/>
          <p:cNvSpPr>
            <a:spLocks noGrp="1"/>
          </p:cNvSpPr>
          <p:nvPr>
            <p:ph idx="1"/>
          </p:nvPr>
        </p:nvSpPr>
        <p:spPr>
          <a:xfrm>
            <a:off x="1043608" y="2276872"/>
            <a:ext cx="7643192" cy="4078688"/>
          </a:xfrm>
        </p:spPr>
        <p:txBody>
          <a:bodyPr>
            <a:normAutofit lnSpcReduction="10000"/>
          </a:bodyPr>
          <a:lstStyle/>
          <a:p>
            <a:r>
              <a:rPr lang="id-ID" dirty="0" smtClean="0"/>
              <a:t>Tokohnya adalah Adam </a:t>
            </a:r>
            <a:r>
              <a:rPr lang="id-ID" dirty="0"/>
              <a:t>Smith </a:t>
            </a:r>
            <a:endParaRPr lang="id-ID" dirty="0" smtClean="0"/>
          </a:p>
          <a:p>
            <a:r>
              <a:rPr lang="id-ID" dirty="0" smtClean="0"/>
              <a:t>Suatu </a:t>
            </a:r>
            <a:r>
              <a:rPr lang="id-ID" dirty="0"/>
              <a:t>negara dikatakan memiliki keunggulan mutlak apabila negara tersebut mampu memproduksi lebih banyak barang dari negara lain, dengan menggunakan sumber daya produksi yang sama. Dengan keunggulan itu mereka akan memperoleh keuntungan dalam perdagangan internasional.</a:t>
            </a:r>
          </a:p>
          <a:p>
            <a:endParaRPr lang="id-ID" dirty="0"/>
          </a:p>
        </p:txBody>
      </p:sp>
    </p:spTree>
  </p:cSld>
  <p:clrMapOvr>
    <a:masterClrMapping/>
  </p:clrMapOvr>
  <p:transition>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Keunggulan Komparatif ( Comparative Advantedge Theory)</a:t>
            </a:r>
            <a:endParaRPr lang="id-ID" dirty="0"/>
          </a:p>
        </p:txBody>
      </p:sp>
      <p:sp>
        <p:nvSpPr>
          <p:cNvPr id="3" name="Content Placeholder 2"/>
          <p:cNvSpPr>
            <a:spLocks noGrp="1"/>
          </p:cNvSpPr>
          <p:nvPr>
            <p:ph idx="1"/>
          </p:nvPr>
        </p:nvSpPr>
        <p:spPr>
          <a:xfrm>
            <a:off x="971600" y="2636912"/>
            <a:ext cx="7715200" cy="3718648"/>
          </a:xfrm>
        </p:spPr>
        <p:txBody>
          <a:bodyPr/>
          <a:lstStyle/>
          <a:p>
            <a:r>
              <a:rPr lang="id-ID" dirty="0" smtClean="0"/>
              <a:t>Tokohnya adalah David Ricardo</a:t>
            </a:r>
          </a:p>
          <a:p>
            <a:r>
              <a:rPr lang="id-ID" dirty="0" smtClean="0"/>
              <a:t> </a:t>
            </a:r>
            <a:r>
              <a:rPr lang="id-ID" dirty="0"/>
              <a:t>Suatu negara dapat melakukan perdagangan internasional meskipun tidak memiliki keunggulan mutlak, yakni dengan berspesialisasi pada barang yang memiliki kekurangan yang kecil dibandingkan dengan produksi barang lain.</a:t>
            </a:r>
          </a:p>
          <a:p>
            <a:endParaRPr lang="id-ID" dirty="0"/>
          </a:p>
        </p:txBody>
      </p:sp>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Dampak terhadap produktifitas dan konsumsi negara yang bersangkutan</a:t>
            </a:r>
            <a:endParaRPr lang="id-ID" dirty="0"/>
          </a:p>
        </p:txBody>
      </p:sp>
      <p:sp>
        <p:nvSpPr>
          <p:cNvPr id="3" name="Content Placeholder 2"/>
          <p:cNvSpPr>
            <a:spLocks noGrp="1"/>
          </p:cNvSpPr>
          <p:nvPr>
            <p:ph idx="1"/>
          </p:nvPr>
        </p:nvSpPr>
        <p:spPr>
          <a:xfrm>
            <a:off x="1043608" y="2564904"/>
            <a:ext cx="7643192" cy="3790656"/>
          </a:xfrm>
        </p:spPr>
        <p:txBody>
          <a:bodyPr>
            <a:normAutofit lnSpcReduction="10000"/>
          </a:bodyPr>
          <a:lstStyle/>
          <a:p>
            <a:r>
              <a:rPr lang="id-ID" dirty="0" smtClean="0"/>
              <a:t>Menurunkan </a:t>
            </a:r>
            <a:r>
              <a:rPr lang="id-ID" dirty="0"/>
              <a:t>biaya produksi melalui kenaikan tingkat produksi (skala </a:t>
            </a:r>
            <a:r>
              <a:rPr lang="id-ID" dirty="0" smtClean="0"/>
              <a:t>ekonomi)</a:t>
            </a:r>
          </a:p>
          <a:p>
            <a:r>
              <a:rPr lang="id-ID" dirty="0" smtClean="0"/>
              <a:t>Meningkatkan </a:t>
            </a:r>
            <a:r>
              <a:rPr lang="id-ID" dirty="0"/>
              <a:t>produktifitas pekerja karena adanya spesialisasi </a:t>
            </a:r>
            <a:endParaRPr lang="id-ID" dirty="0" smtClean="0"/>
          </a:p>
          <a:p>
            <a:r>
              <a:rPr lang="id-ID" dirty="0" smtClean="0"/>
              <a:t>Meningkatkan </a:t>
            </a:r>
            <a:r>
              <a:rPr lang="id-ID" dirty="0"/>
              <a:t>kemampuan konsumsi masyarakat </a:t>
            </a:r>
            <a:endParaRPr lang="id-ID" dirty="0" smtClean="0"/>
          </a:p>
          <a:p>
            <a:r>
              <a:rPr lang="id-ID" dirty="0" smtClean="0"/>
              <a:t>Meningkatkan </a:t>
            </a:r>
            <a:r>
              <a:rPr lang="id-ID" dirty="0"/>
              <a:t>pilihan barang konsumsi masyarakat</a:t>
            </a:r>
          </a:p>
          <a:p>
            <a:endParaRPr lang="id-ID" dirty="0"/>
          </a:p>
        </p:txBody>
      </p:sp>
    </p:spTree>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lnSpcReduction="10000"/>
          </a:bodyPr>
          <a:lstStyle/>
          <a:p>
            <a:pPr>
              <a:buNone/>
            </a:pPr>
            <a:r>
              <a:rPr lang="id-ID" b="1" dirty="0" smtClean="0"/>
              <a:t>WUJUD HUBUNGAN DAGANG ANTAR NEGARA</a:t>
            </a:r>
          </a:p>
          <a:p>
            <a:r>
              <a:rPr lang="id-ID" dirty="0" smtClean="0"/>
              <a:t> </a:t>
            </a:r>
            <a:r>
              <a:rPr lang="id-ID" dirty="0"/>
              <a:t>Ekspor </a:t>
            </a:r>
            <a:r>
              <a:rPr lang="id-ID" dirty="0" smtClean="0"/>
              <a:t> adalah hubungan </a:t>
            </a:r>
            <a:r>
              <a:rPr lang="id-ID" dirty="0"/>
              <a:t>dagang melalui </a:t>
            </a:r>
            <a:r>
              <a:rPr lang="id-ID" dirty="0" smtClean="0"/>
              <a:t>penjualan </a:t>
            </a:r>
            <a:r>
              <a:rPr lang="id-ID" dirty="0"/>
              <a:t>barang yang dihasilkan di </a:t>
            </a:r>
            <a:r>
              <a:rPr lang="id-ID" dirty="0" smtClean="0"/>
              <a:t>suatu </a:t>
            </a:r>
            <a:r>
              <a:rPr lang="id-ID" dirty="0"/>
              <a:t>negara ke negara lain. </a:t>
            </a:r>
            <a:endParaRPr lang="id-ID" dirty="0" smtClean="0"/>
          </a:p>
          <a:p>
            <a:r>
              <a:rPr lang="id-ID" dirty="0" smtClean="0"/>
              <a:t>Impor hubungan </a:t>
            </a:r>
            <a:r>
              <a:rPr lang="id-ID" dirty="0"/>
              <a:t>dagang dengan cara membeli barang dari luar negeri untuk kebutuhan dalam negeri</a:t>
            </a:r>
          </a:p>
          <a:p>
            <a:r>
              <a:rPr lang="id-ID" dirty="0" smtClean="0"/>
              <a:t>Devisa </a:t>
            </a:r>
            <a:r>
              <a:rPr lang="id-ID" dirty="0" smtClean="0"/>
              <a:t>adalah Segala </a:t>
            </a:r>
            <a:r>
              <a:rPr lang="id-ID" dirty="0"/>
              <a:t>mata uang </a:t>
            </a:r>
            <a:r>
              <a:rPr lang="id-ID" dirty="0" smtClean="0"/>
              <a:t>asing </a:t>
            </a:r>
            <a:r>
              <a:rPr lang="id-ID" dirty="0"/>
              <a:t>yang beredar dalam negeri suatu negara dan memiliki catatan kurs resmi di bank </a:t>
            </a:r>
            <a:r>
              <a:rPr lang="id-ID" dirty="0" smtClean="0"/>
              <a:t>sentral</a:t>
            </a:r>
          </a:p>
          <a:p>
            <a:r>
              <a:rPr lang="id-ID" dirty="0" smtClean="0"/>
              <a:t>Fungsi </a:t>
            </a:r>
            <a:r>
              <a:rPr lang="id-ID" dirty="0"/>
              <a:t>Devisa </a:t>
            </a:r>
            <a:r>
              <a:rPr lang="id-ID" dirty="0" smtClean="0"/>
              <a:t>sebagai : Alat </a:t>
            </a:r>
            <a:r>
              <a:rPr lang="id-ID" dirty="0"/>
              <a:t>tukar </a:t>
            </a:r>
            <a:r>
              <a:rPr lang="id-ID" dirty="0" smtClean="0"/>
              <a:t>internasional/ </a:t>
            </a:r>
            <a:r>
              <a:rPr lang="id-ID" dirty="0"/>
              <a:t>Alat pembayaran luar </a:t>
            </a:r>
            <a:r>
              <a:rPr lang="id-ID" dirty="0" smtClean="0"/>
              <a:t>negeri, </a:t>
            </a:r>
            <a:r>
              <a:rPr lang="id-ID" dirty="0"/>
              <a:t>Alat stabilisasi mata uang suatu negara</a:t>
            </a:r>
          </a:p>
          <a:p>
            <a:endParaRPr lang="id-ID" dirty="0"/>
          </a:p>
          <a:p>
            <a:endParaRPr lang="id-ID" dirty="0"/>
          </a:p>
        </p:txBody>
      </p:sp>
    </p:spTree>
  </p:cSld>
  <p:clrMapOvr>
    <a:masterClrMapping/>
  </p:clrMapOvr>
  <p:transition>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142</TotalTime>
  <Words>464</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PERDAGANGAN LUAR NEGERI (EKSPOR DAN IMPOR)</vt:lpstr>
      <vt:lpstr>DEFINISI</vt:lpstr>
      <vt:lpstr> Faktor – Faktor pendorong </vt:lpstr>
      <vt:lpstr>Slide 4</vt:lpstr>
      <vt:lpstr>Manfaat Perdagangan Internasional</vt:lpstr>
      <vt:lpstr>Teori Keunggulan Perdagangan Internasional Teori Keunggulan Mutlak ( Absolute Advantage Theory )</vt:lpstr>
      <vt:lpstr>Teori Keunggulan Komparatif ( Comparative Advantedge Theory)</vt:lpstr>
      <vt:lpstr>Dampak terhadap produktifitas dan konsumsi negara yang bersangkutan</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PERDAGANGAN LUAR NEGERI (EKSPOR DAN IMPOR)</dc:title>
  <dc:creator>ANNE</dc:creator>
  <cp:lastModifiedBy>ANNE</cp:lastModifiedBy>
  <cp:revision>3</cp:revision>
  <dcterms:created xsi:type="dcterms:W3CDTF">2013-06-11T06:04:10Z</dcterms:created>
  <dcterms:modified xsi:type="dcterms:W3CDTF">2013-06-11T09:33:19Z</dcterms:modified>
</cp:coreProperties>
</file>