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F826-975E-4540-82F3-A6A691D7DEAF}" type="datetimeFigureOut">
              <a:rPr lang="id-ID" smtClean="0"/>
              <a:pPr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6CB7-C3EE-4E1C-A1BE-E53EB37ED8C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jurnal-sdm.blogspot.com/2009/07/indek-lq-45-definisi-kriteria-dan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urnal-sdm.blogspot.com/2009/05/investasi-pengertian-dasar-jenis-dan.html" TargetMode="External"/><Relationship Id="rId4" Type="http://schemas.openxmlformats.org/officeDocument/2006/relationships/hyperlink" Target="http://jurnal-sdm.blogspot.com/2009/10/teori-portofolio-definisi-dan-evaluasi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\download_free_powerpoint_templates-1445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2400" cy="1470025"/>
          </a:xfrm>
        </p:spPr>
        <p:txBody>
          <a:bodyPr/>
          <a:lstStyle/>
          <a:p>
            <a:r>
              <a:rPr lang="id-ID" sz="7200" dirty="0" smtClean="0">
                <a:solidFill>
                  <a:srgbClr val="FF0000"/>
                </a:solidFill>
                <a:latin typeface="Base 02" pitchFamily="2" charset="0"/>
              </a:rPr>
              <a:t>INVESTASI</a:t>
            </a:r>
            <a:r>
              <a:rPr lang="id-ID" dirty="0" smtClean="0">
                <a:solidFill>
                  <a:srgbClr val="FF0000"/>
                </a:solidFill>
              </a:rPr>
              <a:t>	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ANA DHAOUD DAROIN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150"/>
            <a:ext cx="9144000" cy="710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DASAR KEPUTUSAN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dirty="0" smtClean="0">
                <a:solidFill>
                  <a:srgbClr val="FF0000"/>
                </a:solidFill>
              </a:rPr>
              <a:t>2. Resiko</a:t>
            </a:r>
          </a:p>
          <a:p>
            <a:r>
              <a:rPr lang="id-ID" dirty="0"/>
              <a:t>Risiko bisa diartikan sebagai kemungkinan </a:t>
            </a:r>
            <a:r>
              <a:rPr lang="id-ID" dirty="0" smtClean="0"/>
              <a:t>return aktual </a:t>
            </a:r>
            <a:r>
              <a:rPr lang="id-ID" dirty="0"/>
              <a:t>yang berbeda dengan return yang </a:t>
            </a:r>
            <a:r>
              <a:rPr lang="id-ID" dirty="0" smtClean="0"/>
              <a:t>diharapkan. Secara </a:t>
            </a:r>
            <a:r>
              <a:rPr lang="id-ID" dirty="0"/>
              <a:t>spesifik, mengacu pada kemungkinan </a:t>
            </a:r>
            <a:r>
              <a:rPr lang="id-ID" dirty="0" smtClean="0"/>
              <a:t>realisasireturn </a:t>
            </a:r>
            <a:r>
              <a:rPr lang="id-ID" dirty="0"/>
              <a:t>aktual lebih rendah dari return minimum </a:t>
            </a:r>
            <a:r>
              <a:rPr lang="id-ID" dirty="0" smtClean="0"/>
              <a:t>yang diharapkan</a:t>
            </a:r>
            <a:r>
              <a:rPr lang="id-ID" dirty="0"/>
              <a:t>.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150"/>
            <a:ext cx="9144000" cy="71011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3. Hubungan tingkat resiko dan return harapan</a:t>
            </a:r>
          </a:p>
          <a:p>
            <a:r>
              <a:rPr lang="id-ID" dirty="0" smtClean="0"/>
              <a:t>Jika resikonya kecil maka return yang diharapkan juga kecil begitu juga sebaliknya</a:t>
            </a:r>
          </a:p>
          <a:p>
            <a:r>
              <a:rPr lang="id-ID" dirty="0" smtClean="0"/>
              <a:t>Hubunganya adalah linear atau positif</a:t>
            </a:r>
            <a:endParaRPr lang="id-ID" dirty="0"/>
          </a:p>
        </p:txBody>
      </p:sp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150"/>
            <a:ext cx="9144000" cy="710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keputusan investasi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2289" y="1340769"/>
            <a:ext cx="6459422" cy="504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150"/>
            <a:ext cx="9144000" cy="71011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S</a:t>
            </a:r>
            <a:r>
              <a:rPr lang="id-ID" dirty="0" smtClean="0">
                <a:solidFill>
                  <a:srgbClr val="FF0000"/>
                </a:solidFill>
              </a:rPr>
              <a:t>trategi pasif </a:t>
            </a:r>
            <a:r>
              <a:rPr lang="id-ID" dirty="0" smtClean="0"/>
              <a:t>merupakan tindakan </a:t>
            </a:r>
            <a:r>
              <a:rPr lang="id-ID" dirty="0" smtClean="0"/>
              <a:t>investor yang cenderung pasif dalam berinvestasi dalam saham dan hanya mendasarkan pergerakan sahamnya pada pergerakan </a:t>
            </a:r>
            <a:r>
              <a:rPr lang="id-ID" b="1" dirty="0" smtClean="0">
                <a:hlinkClick r:id="rId3" tooltip="Indeks LQ 45: Definisi, Kriteria, dan Faktor Yang Berperan Terhadap naiknya Indek LQ 45"/>
              </a:rPr>
              <a:t>indeks</a:t>
            </a:r>
            <a:r>
              <a:rPr lang="id-ID" dirty="0" smtClean="0"/>
              <a:t> pasar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Tujuan dari strategi pasif ini adalah memperoleh return </a:t>
            </a:r>
            <a:r>
              <a:rPr lang="id-ID" b="1" dirty="0" smtClean="0">
                <a:hlinkClick r:id="rId4" tooltip="Teori Portofolio : Definisi dan Evaluasi Kinerja Portofolio"/>
              </a:rPr>
              <a:t>portofolio</a:t>
            </a:r>
            <a:r>
              <a:rPr lang="id-ID" dirty="0" smtClean="0"/>
              <a:t> sebesar return indeks pasar dengan menekankan seminimal mungkin risiko dan biaya </a:t>
            </a:r>
            <a:r>
              <a:rPr lang="id-ID" b="1" dirty="0" smtClean="0">
                <a:hlinkClick r:id="rId5" tooltip="Investasi : Pengertian Dasar, Jenis dan manfaat"/>
              </a:rPr>
              <a:t>investasi</a:t>
            </a:r>
            <a:r>
              <a:rPr lang="id-ID" dirty="0" smtClean="0"/>
              <a:t> yang harus dikeluarkan.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88457"/>
            <a:ext cx="9144000" cy="71011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8800" dirty="0" smtClean="0"/>
              <a:t>TERIMA KASIH</a:t>
            </a:r>
            <a:r>
              <a:rPr lang="id-ID" sz="8800" dirty="0" smtClean="0">
                <a:sym typeface="Wingdings"/>
              </a:rPr>
              <a:t> </a:t>
            </a:r>
            <a:endParaRPr lang="id-ID" sz="8800" dirty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8457"/>
            <a:ext cx="9144000" cy="71011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DEFINISI INVESTASI (I)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755576" y="1556792"/>
            <a:ext cx="77951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Investasi </a:t>
            </a:r>
            <a:r>
              <a:rPr lang="id-ID" sz="2800" dirty="0"/>
              <a:t>adalah komitmen atas sejumlah dana</a:t>
            </a:r>
          </a:p>
          <a:p>
            <a:r>
              <a:rPr lang="id-ID" sz="2800" dirty="0"/>
              <a:t>atau sumberdaya lainnya yang dilakukan pada</a:t>
            </a:r>
          </a:p>
          <a:p>
            <a:r>
              <a:rPr lang="id-ID" sz="2800" dirty="0"/>
              <a:t>saat ini, dengan tujuan memperoleh sejumlah</a:t>
            </a:r>
          </a:p>
          <a:p>
            <a:r>
              <a:rPr lang="id-ID" sz="2800" dirty="0"/>
              <a:t>keuntungan di masa datang.</a:t>
            </a:r>
          </a:p>
          <a:p>
            <a:r>
              <a:rPr lang="id-ID" sz="2800" dirty="0"/>
              <a:t>Contoh:</a:t>
            </a:r>
          </a:p>
          <a:p>
            <a:r>
              <a:rPr lang="id-ID" sz="2800" dirty="0"/>
              <a:t>1. Investasi pada saham mengharapkan</a:t>
            </a:r>
          </a:p>
          <a:p>
            <a:r>
              <a:rPr lang="fi-FI" sz="2800" dirty="0"/>
              <a:t>keuntungan dari kenaikan harga saham atau</a:t>
            </a:r>
          </a:p>
          <a:p>
            <a:r>
              <a:rPr lang="id-ID" sz="2800" dirty="0"/>
              <a:t>pembagian dividen.</a:t>
            </a:r>
          </a:p>
          <a:p>
            <a:r>
              <a:rPr lang="id-ID" sz="2800" dirty="0"/>
              <a:t>2. Waktu yang Anda korbankan untuk belajar</a:t>
            </a:r>
            <a:r>
              <a:rPr lang="id-ID" dirty="0"/>
              <a:t>.</a:t>
            </a:r>
          </a:p>
        </p:txBody>
      </p:sp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88457"/>
            <a:ext cx="9144000" cy="710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investasi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dilakukan </a:t>
            </a:r>
            <a:r>
              <a:rPr lang="id-ID" dirty="0"/>
              <a:t>pada </a:t>
            </a:r>
            <a:r>
              <a:rPr lang="id-ID" dirty="0" smtClean="0"/>
              <a:t>sejumlah aset </a:t>
            </a:r>
            <a:r>
              <a:rPr lang="id-ID" dirty="0"/>
              <a:t>seperti:</a:t>
            </a:r>
          </a:p>
          <a:p>
            <a:pPr>
              <a:buNone/>
            </a:pPr>
            <a:r>
              <a:rPr lang="es-ES" dirty="0"/>
              <a:t>1. </a:t>
            </a:r>
            <a:r>
              <a:rPr lang="es-ES" dirty="0" err="1"/>
              <a:t>Aset</a:t>
            </a:r>
            <a:r>
              <a:rPr lang="es-ES" dirty="0"/>
              <a:t> real (</a:t>
            </a:r>
            <a:r>
              <a:rPr lang="es-ES" dirty="0" err="1"/>
              <a:t>tanah</a:t>
            </a:r>
            <a:r>
              <a:rPr lang="es-ES" dirty="0"/>
              <a:t>, </a:t>
            </a:r>
            <a:r>
              <a:rPr lang="es-ES" dirty="0" err="1"/>
              <a:t>emas</a:t>
            </a:r>
            <a:r>
              <a:rPr lang="es-ES" dirty="0"/>
              <a:t>, </a:t>
            </a:r>
            <a:r>
              <a:rPr lang="es-ES" dirty="0" err="1"/>
              <a:t>mesin</a:t>
            </a:r>
            <a:r>
              <a:rPr lang="es-ES" dirty="0"/>
              <a:t>,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bangunan</a:t>
            </a:r>
            <a:r>
              <a:rPr lang="es-ES" dirty="0"/>
              <a:t>).</a:t>
            </a:r>
          </a:p>
          <a:p>
            <a:pPr>
              <a:buNone/>
            </a:pPr>
            <a:r>
              <a:rPr lang="id-ID" dirty="0"/>
              <a:t>2. Aset finansial (deposito, saham, obligasi,</a:t>
            </a:r>
          </a:p>
          <a:p>
            <a:pPr>
              <a:buNone/>
            </a:pPr>
            <a:r>
              <a:rPr lang="id-ID" dirty="0"/>
              <a:t>options, warrants, atau futures).</a:t>
            </a:r>
          </a:p>
          <a:p>
            <a:pPr>
              <a:buNone/>
            </a:pPr>
            <a:r>
              <a:rPr lang="id-ID" dirty="0"/>
              <a:t>Aset finansial adalah klaim berbentuk surat</a:t>
            </a:r>
          </a:p>
          <a:p>
            <a:pPr>
              <a:buNone/>
            </a:pPr>
            <a:r>
              <a:rPr lang="fi-FI" dirty="0"/>
              <a:t>berharga atas sejumlah aset-aset </a:t>
            </a:r>
            <a:r>
              <a:rPr lang="fi-FI" dirty="0" smtClean="0"/>
              <a:t>pihak</a:t>
            </a:r>
            <a:r>
              <a:rPr lang="id-ID" dirty="0" smtClean="0"/>
              <a:t> penerbit surat </a:t>
            </a:r>
            <a:r>
              <a:rPr lang="id-ID" dirty="0"/>
              <a:t>berharga tersebut.</a:t>
            </a:r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88457"/>
            <a:ext cx="9144000" cy="710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DAN JENIS INVESTASI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Pihak-pihak yang melakukan kegiatan investasi</a:t>
            </a:r>
          </a:p>
          <a:p>
            <a:r>
              <a:rPr lang="id-ID" dirty="0"/>
              <a:t>disebut investor.</a:t>
            </a:r>
          </a:p>
          <a:p>
            <a:r>
              <a:rPr lang="id-ID" dirty="0"/>
              <a:t> Investor pada umumnya bisa digolongkan menjadi</a:t>
            </a:r>
          </a:p>
          <a:p>
            <a:r>
              <a:rPr lang="id-ID" dirty="0"/>
              <a:t>dua, yaitu:</a:t>
            </a:r>
          </a:p>
          <a:p>
            <a:pPr>
              <a:buNone/>
            </a:pPr>
            <a:r>
              <a:rPr lang="id-ID" dirty="0"/>
              <a:t>1. Investor individual (individual/retail investors)</a:t>
            </a:r>
          </a:p>
          <a:p>
            <a:pPr>
              <a:buNone/>
            </a:pPr>
            <a:r>
              <a:rPr lang="it-IT" dirty="0"/>
              <a:t>Investor individual terdiri dari individu-individu yang</a:t>
            </a:r>
          </a:p>
          <a:p>
            <a:pPr>
              <a:buNone/>
            </a:pPr>
            <a:r>
              <a:rPr lang="id-ID" dirty="0"/>
              <a:t>melakukan aktivitas investasi.</a:t>
            </a:r>
          </a:p>
          <a:p>
            <a:pPr>
              <a:buNone/>
            </a:pPr>
            <a:r>
              <a:rPr lang="id-ID" dirty="0"/>
              <a:t>2. Investor institusional (institutional investors)</a:t>
            </a:r>
          </a:p>
          <a:p>
            <a:pPr marL="0" indent="0">
              <a:buNone/>
            </a:pPr>
            <a:r>
              <a:rPr lang="id-ID" dirty="0"/>
              <a:t>Investor institusional biasanya terdiri </a:t>
            </a:r>
            <a:r>
              <a:rPr lang="id-ID" dirty="0" smtClean="0"/>
              <a:t>dari perusahaanperusahaan</a:t>
            </a:r>
            <a:endParaRPr lang="id-ID" dirty="0"/>
          </a:p>
          <a:p>
            <a:pPr>
              <a:buNone/>
            </a:pPr>
            <a:r>
              <a:rPr lang="id-ID" dirty="0"/>
              <a:t>asuransi, lembaga penyimpan dana (</a:t>
            </a:r>
            <a:r>
              <a:rPr lang="id-ID" dirty="0" smtClean="0"/>
              <a:t>bank </a:t>
            </a:r>
            <a:r>
              <a:rPr lang="pt-BR" dirty="0" smtClean="0"/>
              <a:t>dan </a:t>
            </a:r>
            <a:r>
              <a:rPr lang="pt-BR" dirty="0"/>
              <a:t>lembaga simpan pinjam), </a:t>
            </a:r>
            <a:r>
              <a:rPr lang="pt-BR" dirty="0" smtClean="0"/>
              <a:t>lembaga</a:t>
            </a:r>
            <a:r>
              <a:rPr lang="id-ID" dirty="0" smtClean="0"/>
              <a:t> </a:t>
            </a:r>
            <a:r>
              <a:rPr lang="id-ID" dirty="0"/>
              <a:t>lembaga dana </a:t>
            </a:r>
            <a:r>
              <a:rPr lang="id-ID" dirty="0" smtClean="0"/>
              <a:t>pensiun, maupun </a:t>
            </a:r>
            <a:r>
              <a:rPr lang="id-ID" dirty="0"/>
              <a:t>perusahaan investasi.</a:t>
            </a:r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88457"/>
            <a:ext cx="9144000" cy="710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HUBUNGAN ANTARA INVESTASI DAN KONSUMSI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d-ID" dirty="0"/>
              <a:t>Kesejahteraan moneter ditunjukkan </a:t>
            </a:r>
            <a:r>
              <a:rPr lang="id-ID" dirty="0" smtClean="0"/>
              <a:t>oleh </a:t>
            </a:r>
            <a:r>
              <a:rPr lang="fi-FI" dirty="0" smtClean="0"/>
              <a:t>penjumlahan </a:t>
            </a:r>
            <a:r>
              <a:rPr lang="fi-FI" dirty="0"/>
              <a:t>pendapatan yang dimiliki </a:t>
            </a:r>
            <a:r>
              <a:rPr lang="fi-FI" dirty="0" smtClean="0"/>
              <a:t>saat</a:t>
            </a:r>
            <a:r>
              <a:rPr lang="id-ID" dirty="0" smtClean="0"/>
              <a:t> </a:t>
            </a:r>
            <a:r>
              <a:rPr lang="fi-FI" dirty="0" smtClean="0"/>
              <a:t>ini </a:t>
            </a:r>
            <a:r>
              <a:rPr lang="fi-FI" dirty="0"/>
              <a:t>dan nilai saat ini </a:t>
            </a:r>
            <a:r>
              <a:rPr lang="fi-FI" i="1" dirty="0"/>
              <a:t>(present </a:t>
            </a:r>
            <a:r>
              <a:rPr lang="fi-FI" i="1" dirty="0" smtClean="0"/>
              <a:t>value)</a:t>
            </a:r>
            <a:r>
              <a:rPr lang="id-ID" i="1" dirty="0" smtClean="0"/>
              <a:t> </a:t>
            </a:r>
            <a:r>
              <a:rPr lang="id-ID" dirty="0" smtClean="0"/>
              <a:t>pendapatan </a:t>
            </a:r>
            <a:r>
              <a:rPr lang="id-ID" dirty="0"/>
              <a:t>di masa datang.</a:t>
            </a:r>
          </a:p>
          <a:p>
            <a:r>
              <a:rPr lang="id-ID" dirty="0"/>
              <a:t> Orang seharusnya membuat </a:t>
            </a:r>
            <a:r>
              <a:rPr lang="id-ID" dirty="0" smtClean="0"/>
              <a:t>keputusan seperti </a:t>
            </a:r>
            <a:r>
              <a:rPr lang="id-ID" dirty="0"/>
              <a:t>berapa banyak penghasilan saat </a:t>
            </a:r>
            <a:r>
              <a:rPr lang="id-ID" dirty="0" smtClean="0"/>
              <a:t>ini yang </a:t>
            </a:r>
            <a:r>
              <a:rPr lang="id-ID" dirty="0"/>
              <a:t>seharusnya dihabiskan atau </a:t>
            </a:r>
            <a:r>
              <a:rPr lang="id-ID" dirty="0" smtClean="0"/>
              <a:t>dikonsumsi dan </a:t>
            </a:r>
            <a:r>
              <a:rPr lang="id-ID" dirty="0"/>
              <a:t>berapa banyak </a:t>
            </a:r>
            <a:r>
              <a:rPr lang="id-ID" dirty="0" smtClean="0"/>
              <a:t>seharusnya diinvestasikan </a:t>
            </a:r>
            <a:r>
              <a:rPr lang="id-ID" dirty="0"/>
              <a:t>menurut preferensinya.</a:t>
            </a:r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150"/>
            <a:ext cx="9144000" cy="710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Trade off antara konsumsi (Ko) dan investasi (K1) </a:t>
            </a:r>
            <a:endParaRPr lang="id-ID" dirty="0"/>
          </a:p>
        </p:txBody>
      </p:sp>
      <p:grpSp>
        <p:nvGrpSpPr>
          <p:cNvPr id="27" name="Group 26"/>
          <p:cNvGrpSpPr/>
          <p:nvPr/>
        </p:nvGrpSpPr>
        <p:grpSpPr>
          <a:xfrm>
            <a:off x="467544" y="1628800"/>
            <a:ext cx="8352928" cy="4185756"/>
            <a:chOff x="467544" y="1628800"/>
            <a:chExt cx="8352928" cy="418575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759078" y="5229200"/>
              <a:ext cx="44644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763688" y="1700808"/>
              <a:ext cx="0" cy="3528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403648" y="537321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0</a:t>
              </a:r>
              <a:endParaRPr lang="id-ID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1560" y="3429000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Rp 5,2 juta</a:t>
              </a:r>
              <a:endParaRPr lang="id-ID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7544" y="220486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Rp 10,4 juta</a:t>
              </a:r>
              <a:endParaRPr lang="id-ID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31640" y="1628800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K1</a:t>
              </a:r>
              <a:endParaRPr lang="id-ID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99792" y="544522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Rp 5juta</a:t>
              </a:r>
              <a:endParaRPr lang="id-ID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39952" y="537321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Rp 10,4juta</a:t>
              </a:r>
              <a:endParaRPr lang="id-ID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52120" y="530120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K0</a:t>
              </a:r>
              <a:endParaRPr lang="id-ID" dirty="0"/>
            </a:p>
          </p:txBody>
        </p:sp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>
              <a:off x="1835696" y="2389530"/>
              <a:ext cx="2952328" cy="28396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763688" y="3645024"/>
              <a:ext cx="144016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131840" y="3573016"/>
              <a:ext cx="72008" cy="165618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691680" y="206084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C</a:t>
              </a:r>
              <a:endParaRPr lang="id-ID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59832" y="335699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/>
                <a:t>B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16016" y="479715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A</a:t>
              </a:r>
              <a:endParaRPr lang="id-ID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40152" y="2132856"/>
              <a:ext cx="28803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A,B,C  merupakan pola konsumsi dan investasi yang berbeda</a:t>
              </a:r>
              <a:endParaRPr lang="id-ID" dirty="0"/>
            </a:p>
          </p:txBody>
        </p:sp>
      </p:grpSp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150"/>
            <a:ext cx="9144000" cy="710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Investasi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1. Untuk </a:t>
            </a:r>
            <a:r>
              <a:rPr lang="id-ID" dirty="0"/>
              <a:t>mendapatkan kehidupan yang</a:t>
            </a:r>
          </a:p>
          <a:p>
            <a:pPr>
              <a:buNone/>
            </a:pPr>
            <a:r>
              <a:rPr lang="it-IT" dirty="0"/>
              <a:t>lebih layak di masa datang.</a:t>
            </a:r>
          </a:p>
          <a:p>
            <a:pPr>
              <a:buNone/>
            </a:pPr>
            <a:r>
              <a:rPr lang="id-ID" dirty="0"/>
              <a:t>2. Mengurangi tekanan inflasi.</a:t>
            </a:r>
          </a:p>
          <a:p>
            <a:pPr>
              <a:buNone/>
            </a:pPr>
            <a:r>
              <a:rPr lang="id-ID" dirty="0"/>
              <a:t>3. Dorongan untuk menghemat pajak</a:t>
            </a:r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150"/>
            <a:ext cx="9144000" cy="710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Investasi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Hal mendasar dalam proses </a:t>
            </a:r>
            <a:r>
              <a:rPr lang="pt-BR" dirty="0" smtClean="0"/>
              <a:t>keputusan</a:t>
            </a:r>
            <a:r>
              <a:rPr lang="id-ID" dirty="0" smtClean="0"/>
              <a:t> investasi </a:t>
            </a:r>
            <a:r>
              <a:rPr lang="id-ID" dirty="0"/>
              <a:t>adalah pemahaman </a:t>
            </a:r>
            <a:r>
              <a:rPr lang="id-ID" dirty="0" smtClean="0"/>
              <a:t>hubungan antara </a:t>
            </a:r>
            <a:r>
              <a:rPr lang="id-ID" dirty="0"/>
              <a:t>return yang diharapkan dan </a:t>
            </a:r>
            <a:r>
              <a:rPr lang="id-ID" dirty="0" smtClean="0"/>
              <a:t>risiko suatu </a:t>
            </a:r>
            <a:r>
              <a:rPr lang="id-ID" dirty="0"/>
              <a:t>investasi</a:t>
            </a:r>
            <a:r>
              <a:rPr lang="id-ID" dirty="0" smtClean="0"/>
              <a:t>.</a:t>
            </a:r>
          </a:p>
          <a:p>
            <a:r>
              <a:rPr lang="id-ID" dirty="0"/>
              <a:t>Hubungan risiko dan return </a:t>
            </a:r>
            <a:r>
              <a:rPr lang="id-ID" dirty="0" smtClean="0"/>
              <a:t>yang diharapkan </a:t>
            </a:r>
            <a:r>
              <a:rPr lang="id-ID" dirty="0"/>
              <a:t>dari suatu </a:t>
            </a:r>
            <a:r>
              <a:rPr lang="id-ID" dirty="0" smtClean="0"/>
              <a:t>investasi merupakan </a:t>
            </a:r>
            <a:r>
              <a:rPr lang="id-ID" dirty="0"/>
              <a:t>hubungan yang </a:t>
            </a:r>
            <a:r>
              <a:rPr lang="id-ID" dirty="0">
                <a:solidFill>
                  <a:srgbClr val="FF0000"/>
                </a:solidFill>
              </a:rPr>
              <a:t>searah </a:t>
            </a:r>
            <a:r>
              <a:rPr lang="id-ID" dirty="0" smtClean="0">
                <a:solidFill>
                  <a:srgbClr val="FF0000"/>
                </a:solidFill>
              </a:rPr>
              <a:t>dan </a:t>
            </a:r>
            <a:r>
              <a:rPr lang="en-US" dirty="0" smtClean="0">
                <a:solidFill>
                  <a:srgbClr val="FF0000"/>
                </a:solidFill>
              </a:rPr>
              <a:t>linear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return </a:t>
            </a:r>
            <a:r>
              <a:rPr lang="en-US" dirty="0" smtClean="0"/>
              <a:t>yang</a:t>
            </a:r>
            <a:r>
              <a:rPr lang="id-ID" dirty="0" smtClean="0"/>
              <a:t> diharapkan</a:t>
            </a:r>
            <a:r>
              <a:rPr lang="id-ID" dirty="0"/>
              <a:t>, semakin besar pula </a:t>
            </a:r>
            <a:r>
              <a:rPr lang="id-ID" dirty="0" smtClean="0"/>
              <a:t>tingkat risiko </a:t>
            </a:r>
            <a:r>
              <a:rPr lang="id-ID" dirty="0"/>
              <a:t>yang harus dipertimbangkan.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werpo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150"/>
            <a:ext cx="9144000" cy="710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d-ID" dirty="0" smtClean="0"/>
              <a:t>DASAR KEPUTUSAN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d-ID" i="1" dirty="0" smtClean="0">
                <a:solidFill>
                  <a:srgbClr val="FF0000"/>
                </a:solidFill>
              </a:rPr>
              <a:t>Return</a:t>
            </a:r>
          </a:p>
          <a:p>
            <a:r>
              <a:rPr lang="id-ID" dirty="0"/>
              <a:t>Return yang diharapkan investor dari investasi </a:t>
            </a:r>
            <a:r>
              <a:rPr lang="id-ID" dirty="0" smtClean="0"/>
              <a:t>yang </a:t>
            </a:r>
            <a:r>
              <a:rPr lang="fi-FI" dirty="0" smtClean="0"/>
              <a:t>dilakukannya </a:t>
            </a:r>
            <a:r>
              <a:rPr lang="fi-FI" dirty="0"/>
              <a:t>merupakan kompensasi atas biaya </a:t>
            </a:r>
            <a:r>
              <a:rPr lang="fi-FI" dirty="0" smtClean="0"/>
              <a:t>kesempatan</a:t>
            </a:r>
            <a:r>
              <a:rPr lang="id-ID" dirty="0" smtClean="0"/>
              <a:t> </a:t>
            </a:r>
            <a:r>
              <a:rPr lang="id-ID" i="1" dirty="0" smtClean="0"/>
              <a:t>(opportunity </a:t>
            </a:r>
            <a:r>
              <a:rPr lang="id-ID" i="1" dirty="0"/>
              <a:t>cost) </a:t>
            </a:r>
            <a:r>
              <a:rPr lang="id-ID" dirty="0"/>
              <a:t>dan risiko penurunan daya beli </a:t>
            </a:r>
            <a:r>
              <a:rPr lang="id-ID" dirty="0" smtClean="0"/>
              <a:t>akibat adanya </a:t>
            </a:r>
            <a:r>
              <a:rPr lang="id-ID" dirty="0"/>
              <a:t>pengaruh inflasi</a:t>
            </a:r>
            <a:r>
              <a:rPr lang="id-ID" dirty="0" smtClean="0"/>
              <a:t>.</a:t>
            </a:r>
          </a:p>
          <a:p>
            <a:r>
              <a:rPr lang="en-US" dirty="0"/>
              <a:t>Return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i="1" dirty="0"/>
              <a:t>(expected return) </a:t>
            </a:r>
            <a:r>
              <a:rPr lang="en-US" dirty="0" err="1" smtClean="0"/>
              <a:t>merupakan</a:t>
            </a:r>
            <a:r>
              <a:rPr lang="id-ID" dirty="0" smtClean="0"/>
              <a:t> </a:t>
            </a:r>
            <a:r>
              <a:rPr lang="nn-NO" dirty="0" smtClean="0"/>
              <a:t>tingkat </a:t>
            </a:r>
            <a:r>
              <a:rPr lang="nn-NO" dirty="0"/>
              <a:t>return yang diantisipasi investor di masa </a:t>
            </a:r>
            <a:r>
              <a:rPr lang="nn-NO" dirty="0" smtClean="0"/>
              <a:t>datang.</a:t>
            </a:r>
            <a:r>
              <a:rPr lang="id-ID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/>
              <a:t>return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i="1" dirty="0"/>
              <a:t>(realized return) </a:t>
            </a:r>
            <a:r>
              <a:rPr lang="en-US" dirty="0" err="1" smtClean="0"/>
              <a:t>ata</a:t>
            </a:r>
            <a:r>
              <a:rPr lang="id-ID" dirty="0" smtClean="0"/>
              <a:t> </a:t>
            </a:r>
            <a:r>
              <a:rPr lang="en-US" dirty="0" smtClean="0"/>
              <a:t>u</a:t>
            </a:r>
            <a:r>
              <a:rPr lang="id-ID" dirty="0" smtClean="0"/>
              <a:t>return </a:t>
            </a:r>
            <a:r>
              <a:rPr lang="id-ID" dirty="0"/>
              <a:t>aktual merupakan tingkat return yang </a:t>
            </a:r>
            <a:r>
              <a:rPr lang="id-ID" dirty="0" smtClean="0"/>
              <a:t>telah diperoleh </a:t>
            </a:r>
            <a:r>
              <a:rPr lang="id-ID" dirty="0"/>
              <a:t>investor pada masa lalu.</a:t>
            </a:r>
            <a:endParaRPr lang="id-ID" dirty="0" smtClean="0"/>
          </a:p>
          <a:p>
            <a:endParaRPr lang="id-ID" dirty="0" smtClean="0"/>
          </a:p>
          <a:p>
            <a:endParaRPr lang="id-ID" i="1" dirty="0" smtClean="0"/>
          </a:p>
        </p:txBody>
      </p:sp>
    </p:spTree>
  </p:cSld>
  <p:clrMapOvr>
    <a:masterClrMapping/>
  </p:clrMapOvr>
  <p:transition>
    <p:wipe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542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INVESTASI </vt:lpstr>
      <vt:lpstr>DEFINISI INVESTASI (I)</vt:lpstr>
      <vt:lpstr>Kegiatan investasi</vt:lpstr>
      <vt:lpstr>DEFINISI DAN JENIS INVESTASI</vt:lpstr>
      <vt:lpstr>HUBUNGAN ANTARA INVESTASI DAN KONSUMSI</vt:lpstr>
      <vt:lpstr>Trade off antara konsumsi (Ko) dan investasi (K1) </vt:lpstr>
      <vt:lpstr>Tujuan Investasi</vt:lpstr>
      <vt:lpstr>Proses Investasi</vt:lpstr>
      <vt:lpstr>DASAR KEPUTUSAN RESIKO</vt:lpstr>
      <vt:lpstr>DASAR KEPUTUSAN RESIKO</vt:lpstr>
      <vt:lpstr>Slide 11</vt:lpstr>
      <vt:lpstr>Proses keputusan investasi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INVESTASI </dc:title>
  <dc:creator>ANNE</dc:creator>
  <cp:lastModifiedBy>ANNE</cp:lastModifiedBy>
  <cp:revision>2</cp:revision>
  <dcterms:created xsi:type="dcterms:W3CDTF">2013-06-04T05:30:34Z</dcterms:created>
  <dcterms:modified xsi:type="dcterms:W3CDTF">2013-06-04T07:45:04Z</dcterms:modified>
</cp:coreProperties>
</file>